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6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540" y="423163"/>
            <a:ext cx="812291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541780"/>
            <a:ext cx="5335905" cy="1726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26.jpg"/><Relationship Id="rId9" Type="http://schemas.openxmlformats.org/officeDocument/2006/relationships/image" Target="../media/image2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Relationship Id="rId24" Type="http://schemas.openxmlformats.org/officeDocument/2006/relationships/image" Target="../media/image53.png"/><Relationship Id="rId25" Type="http://schemas.openxmlformats.org/officeDocument/2006/relationships/image" Target="../media/image54.png"/><Relationship Id="rId26" Type="http://schemas.openxmlformats.org/officeDocument/2006/relationships/image" Target="../media/image55.png"/><Relationship Id="rId27" Type="http://schemas.openxmlformats.org/officeDocument/2006/relationships/image" Target="../media/image56.png"/><Relationship Id="rId28" Type="http://schemas.openxmlformats.org/officeDocument/2006/relationships/image" Target="../media/image57.png"/><Relationship Id="rId29" Type="http://schemas.openxmlformats.org/officeDocument/2006/relationships/image" Target="../media/image58.png"/><Relationship Id="rId30" Type="http://schemas.openxmlformats.org/officeDocument/2006/relationships/image" Target="../media/image59.png"/><Relationship Id="rId31" Type="http://schemas.openxmlformats.org/officeDocument/2006/relationships/image" Target="../media/image60.png"/><Relationship Id="rId32" Type="http://schemas.openxmlformats.org/officeDocument/2006/relationships/image" Target="../media/image61.png"/><Relationship Id="rId33" Type="http://schemas.openxmlformats.org/officeDocument/2006/relationships/image" Target="../media/image62.png"/><Relationship Id="rId34" Type="http://schemas.openxmlformats.org/officeDocument/2006/relationships/image" Target="../media/image63.png"/><Relationship Id="rId35" Type="http://schemas.openxmlformats.org/officeDocument/2006/relationships/image" Target="../media/image64.png"/><Relationship Id="rId36" Type="http://schemas.openxmlformats.org/officeDocument/2006/relationships/image" Target="../media/image65.png"/><Relationship Id="rId37" Type="http://schemas.openxmlformats.org/officeDocument/2006/relationships/image" Target="../media/image66.png"/><Relationship Id="rId38" Type="http://schemas.openxmlformats.org/officeDocument/2006/relationships/image" Target="../media/image67.png"/><Relationship Id="rId39" Type="http://schemas.openxmlformats.org/officeDocument/2006/relationships/image" Target="../media/image68.png"/><Relationship Id="rId40" Type="http://schemas.openxmlformats.org/officeDocument/2006/relationships/image" Target="../media/image69.png"/><Relationship Id="rId41" Type="http://schemas.openxmlformats.org/officeDocument/2006/relationships/image" Target="../media/image70.png"/><Relationship Id="rId42" Type="http://schemas.openxmlformats.org/officeDocument/2006/relationships/image" Target="../media/image7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41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7" Type="http://schemas.openxmlformats.org/officeDocument/2006/relationships/image" Target="../media/image85.png"/><Relationship Id="rId18" Type="http://schemas.openxmlformats.org/officeDocument/2006/relationships/image" Target="../media/image86.png"/><Relationship Id="rId19" Type="http://schemas.openxmlformats.org/officeDocument/2006/relationships/image" Target="../media/image87.png"/><Relationship Id="rId20" Type="http://schemas.openxmlformats.org/officeDocument/2006/relationships/image" Target="../media/image88.png"/><Relationship Id="rId21" Type="http://schemas.openxmlformats.org/officeDocument/2006/relationships/image" Target="../media/image89.png"/><Relationship Id="rId22" Type="http://schemas.openxmlformats.org/officeDocument/2006/relationships/image" Target="../media/image90.png"/><Relationship Id="rId23" Type="http://schemas.openxmlformats.org/officeDocument/2006/relationships/image" Target="../media/image91.png"/><Relationship Id="rId24" Type="http://schemas.openxmlformats.org/officeDocument/2006/relationships/image" Target="../media/image92.png"/><Relationship Id="rId25" Type="http://schemas.openxmlformats.org/officeDocument/2006/relationships/image" Target="../media/image93.png"/><Relationship Id="rId26" Type="http://schemas.openxmlformats.org/officeDocument/2006/relationships/image" Target="../media/image94.png"/><Relationship Id="rId27" Type="http://schemas.openxmlformats.org/officeDocument/2006/relationships/image" Target="../media/image95.png"/><Relationship Id="rId28" Type="http://schemas.openxmlformats.org/officeDocument/2006/relationships/image" Target="../media/image96.png"/><Relationship Id="rId29" Type="http://schemas.openxmlformats.org/officeDocument/2006/relationships/image" Target="../media/image97.png"/><Relationship Id="rId30" Type="http://schemas.openxmlformats.org/officeDocument/2006/relationships/image" Target="../media/image98.png"/><Relationship Id="rId31" Type="http://schemas.openxmlformats.org/officeDocument/2006/relationships/image" Target="../media/image99.png"/><Relationship Id="rId32" Type="http://schemas.openxmlformats.org/officeDocument/2006/relationships/image" Target="../media/image100.png"/><Relationship Id="rId33" Type="http://schemas.openxmlformats.org/officeDocument/2006/relationships/image" Target="../media/image101.png"/><Relationship Id="rId34" Type="http://schemas.openxmlformats.org/officeDocument/2006/relationships/image" Target="../media/image102.png"/><Relationship Id="rId35" Type="http://schemas.openxmlformats.org/officeDocument/2006/relationships/image" Target="../media/image103.png"/><Relationship Id="rId36" Type="http://schemas.openxmlformats.org/officeDocument/2006/relationships/image" Target="../media/image104.png"/><Relationship Id="rId37" Type="http://schemas.openxmlformats.org/officeDocument/2006/relationships/image" Target="../media/image105.png"/><Relationship Id="rId38" Type="http://schemas.openxmlformats.org/officeDocument/2006/relationships/image" Target="../media/image106.png"/><Relationship Id="rId39" Type="http://schemas.openxmlformats.org/officeDocument/2006/relationships/image" Target="../media/image107.png"/><Relationship Id="rId40" Type="http://schemas.openxmlformats.org/officeDocument/2006/relationships/image" Target="../media/image108.png"/><Relationship Id="rId41" Type="http://schemas.openxmlformats.org/officeDocument/2006/relationships/image" Target="../media/image109.png"/><Relationship Id="rId42" Type="http://schemas.openxmlformats.org/officeDocument/2006/relationships/image" Target="../media/image110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Relationship Id="rId3" Type="http://schemas.openxmlformats.org/officeDocument/2006/relationships/image" Target="../media/image125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jpg"/><Relationship Id="rId3" Type="http://schemas.openxmlformats.org/officeDocument/2006/relationships/image" Target="../media/image131.jpg"/><Relationship Id="rId4" Type="http://schemas.openxmlformats.org/officeDocument/2006/relationships/image" Target="../media/image132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85800" y="3398520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88"/>
                </a:lnTo>
              </a:path>
            </a:pathLst>
          </a:custGeom>
          <a:ln w="19050">
            <a:solidFill>
              <a:srgbClr val="0026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38172"/>
            <a:ext cx="7158990" cy="11188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25"/>
              </a:lnSpc>
              <a:spcBef>
                <a:spcPts val="100"/>
              </a:spcBef>
            </a:pPr>
            <a:r>
              <a:rPr dirty="0" sz="3200" spc="-95"/>
              <a:t>Lecture</a:t>
            </a:r>
            <a:r>
              <a:rPr dirty="0" sz="3200" spc="-185"/>
              <a:t> </a:t>
            </a:r>
            <a:r>
              <a:rPr dirty="0" sz="3200" spc="-25"/>
              <a:t>08:</a:t>
            </a:r>
            <a:endParaRPr sz="3200"/>
          </a:p>
          <a:p>
            <a:pPr marL="12700">
              <a:lnSpc>
                <a:spcPts val="4785"/>
              </a:lnSpc>
            </a:pPr>
            <a:r>
              <a:rPr dirty="0" sz="4000" spc="-110"/>
              <a:t>DIMENSIONALITY</a:t>
            </a:r>
            <a:r>
              <a:rPr dirty="0" sz="4000" spc="-165"/>
              <a:t> </a:t>
            </a:r>
            <a:r>
              <a:rPr dirty="0" sz="4000" spc="-85"/>
              <a:t>REDUCTION</a:t>
            </a:r>
            <a:endParaRPr sz="4000"/>
          </a:p>
        </p:txBody>
      </p:sp>
      <p:sp>
        <p:nvSpPr>
          <p:cNvPr id="4" name="object 4" descr=""/>
          <p:cNvSpPr txBox="1"/>
          <p:nvPr/>
        </p:nvSpPr>
        <p:spPr>
          <a:xfrm>
            <a:off x="764540" y="3446779"/>
            <a:ext cx="2517775" cy="134556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April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13,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2021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7500"/>
              </a:lnSpc>
              <a:spcBef>
                <a:spcPts val="1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R.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Jordan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Crouser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Smith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College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77076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What</a:t>
            </a:r>
            <a:r>
              <a:rPr dirty="0" spc="-190"/>
              <a:t> </a:t>
            </a:r>
            <a:r>
              <a:rPr dirty="0" spc="-95"/>
              <a:t>we’ve</a:t>
            </a:r>
            <a:r>
              <a:rPr dirty="0" spc="-185"/>
              <a:t> </a:t>
            </a:r>
            <a:r>
              <a:rPr dirty="0" spc="-85"/>
              <a:t>been</a:t>
            </a:r>
            <a:r>
              <a:rPr dirty="0" spc="-185"/>
              <a:t> </a:t>
            </a:r>
            <a:r>
              <a:rPr dirty="0" spc="-95"/>
              <a:t>(mostly)</a:t>
            </a:r>
            <a:r>
              <a:rPr dirty="0" spc="-180"/>
              <a:t> </a:t>
            </a:r>
            <a:r>
              <a:rPr dirty="0" spc="-95"/>
              <a:t>worried</a:t>
            </a:r>
            <a:r>
              <a:rPr dirty="0" spc="-185"/>
              <a:t> </a:t>
            </a:r>
            <a:r>
              <a:rPr dirty="0" spc="-40"/>
              <a:t>about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74876" y="1066800"/>
            <a:ext cx="8408035" cy="5638800"/>
            <a:chOff x="574876" y="1066800"/>
            <a:chExt cx="8408035" cy="56388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876" y="1066800"/>
              <a:ext cx="8108450" cy="56387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6735" y="5068823"/>
              <a:ext cx="3855719" cy="740663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5353912" y="4821428"/>
            <a:ext cx="340042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238125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So…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happens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if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dim(data)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&gt;&gt;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#channels?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Ideas?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35940" y="423163"/>
            <a:ext cx="50158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00">
                <a:solidFill>
                  <a:srgbClr val="003470"/>
                </a:solidFill>
                <a:latin typeface="Arial"/>
                <a:cs typeface="Arial"/>
              </a:rPr>
              <a:t>T</a:t>
            </a:r>
            <a:r>
              <a:rPr dirty="0" sz="3600" spc="-105">
                <a:solidFill>
                  <a:srgbClr val="003470"/>
                </a:solidFill>
                <a:latin typeface="Arial"/>
                <a:cs typeface="Arial"/>
              </a:rPr>
              <a:t>o</a:t>
            </a:r>
            <a:r>
              <a:rPr dirty="0" sz="3600">
                <a:solidFill>
                  <a:srgbClr val="003470"/>
                </a:solidFill>
                <a:latin typeface="Arial"/>
                <a:cs typeface="Arial"/>
              </a:rPr>
              <a:t>y</a:t>
            </a:r>
            <a:r>
              <a:rPr dirty="0" sz="3600" spc="-1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003470"/>
                </a:solidFill>
                <a:latin typeface="Arial"/>
                <a:cs typeface="Arial"/>
              </a:rPr>
              <a:t>problem:</a:t>
            </a:r>
            <a:r>
              <a:rPr dirty="0" sz="3600" spc="-1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600" spc="-80">
                <a:solidFill>
                  <a:srgbClr val="003470"/>
                </a:solidFill>
                <a:latin typeface="Arial"/>
                <a:cs typeface="Arial"/>
              </a:rPr>
              <a:t>superheroes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047" y="1676400"/>
            <a:ext cx="9141460" cy="4229100"/>
            <a:chOff x="3047" y="1676400"/>
            <a:chExt cx="9141460" cy="42291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" y="1676400"/>
              <a:ext cx="9140952" cy="2749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399" y="4419600"/>
              <a:ext cx="2015755" cy="148589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220496" y="6592823"/>
            <a:ext cx="185038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Image</a:t>
            </a:r>
            <a:r>
              <a:rPr dirty="0" sz="11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Ming</a:t>
            </a:r>
            <a:r>
              <a:rPr dirty="0" sz="11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Malaykham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08414" y="4456737"/>
            <a:ext cx="2327910" cy="14300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112645">
              <a:lnSpc>
                <a:spcPts val="3865"/>
              </a:lnSpc>
              <a:spcBef>
                <a:spcPts val="120"/>
              </a:spcBef>
            </a:pPr>
            <a:r>
              <a:rPr dirty="0" sz="3600" spc="-50">
                <a:latin typeface="Symbol"/>
                <a:cs typeface="Symbol"/>
              </a:rPr>
              <a:t></a:t>
            </a:r>
            <a:endParaRPr sz="3600">
              <a:latin typeface="Symbol"/>
              <a:cs typeface="Symbol"/>
            </a:endParaRPr>
          </a:p>
          <a:p>
            <a:pPr marL="38100">
              <a:lnSpc>
                <a:spcPts val="3415"/>
              </a:lnSpc>
            </a:pPr>
            <a:r>
              <a:rPr dirty="0" sz="3600" i="1">
                <a:latin typeface="Times New Roman"/>
                <a:cs typeface="Times New Roman"/>
              </a:rPr>
              <a:t>height</a:t>
            </a:r>
            <a:r>
              <a:rPr dirty="0" sz="3600" spc="-45" i="1">
                <a:latin typeface="Times New Roman"/>
                <a:cs typeface="Times New Roman"/>
              </a:rPr>
              <a:t> </a:t>
            </a:r>
            <a:r>
              <a:rPr dirty="0" sz="3600">
                <a:latin typeface="Symbol"/>
                <a:cs typeface="Symbol"/>
              </a:rPr>
              <a:t></a:t>
            </a:r>
            <a:r>
              <a:rPr dirty="0" sz="3600" spc="215">
                <a:latin typeface="Times New Roman"/>
                <a:cs typeface="Times New Roman"/>
              </a:rPr>
              <a:t> </a:t>
            </a:r>
            <a:r>
              <a:rPr dirty="0" baseline="4504" sz="5550" spc="-127" i="1">
                <a:latin typeface="Symbol"/>
                <a:cs typeface="Symbol"/>
              </a:rPr>
              <a:t></a:t>
            </a:r>
            <a:r>
              <a:rPr dirty="0" baseline="-15873" sz="3150" spc="-127">
                <a:latin typeface="Times New Roman"/>
                <a:cs typeface="Times New Roman"/>
              </a:rPr>
              <a:t>1</a:t>
            </a:r>
            <a:r>
              <a:rPr dirty="0" baseline="-15873" sz="3150" spc="-209">
                <a:latin typeface="Times New Roman"/>
                <a:cs typeface="Times New Roman"/>
              </a:rPr>
              <a:t> </a:t>
            </a:r>
            <a:r>
              <a:rPr dirty="0" baseline="2314" sz="5400" spc="-75">
                <a:latin typeface="Symbol"/>
                <a:cs typeface="Symbol"/>
              </a:rPr>
              <a:t></a:t>
            </a:r>
            <a:endParaRPr baseline="2314" sz="5400">
              <a:latin typeface="Symbol"/>
              <a:cs typeface="Symbol"/>
            </a:endParaRPr>
          </a:p>
          <a:p>
            <a:pPr marL="2112645">
              <a:lnSpc>
                <a:spcPts val="3750"/>
              </a:lnSpc>
            </a:pPr>
            <a:r>
              <a:rPr dirty="0" sz="3600" spc="-50">
                <a:latin typeface="Symbol"/>
                <a:cs typeface="Symbol"/>
              </a:rPr>
              <a:t></a:t>
            </a:r>
            <a:endParaRPr sz="3600">
              <a:latin typeface="Symbol"/>
              <a:cs typeface="Symbo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8629" y="4648200"/>
            <a:ext cx="792169" cy="121919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4405433" y="4456737"/>
            <a:ext cx="1144270" cy="5778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54405" algn="l"/>
              </a:tabLst>
            </a:pPr>
            <a:r>
              <a:rPr dirty="0" sz="3600" spc="-50">
                <a:latin typeface="Symbol"/>
                <a:cs typeface="Symbol"/>
              </a:rPr>
              <a:t></a:t>
            </a:r>
            <a:r>
              <a:rPr dirty="0" sz="3600">
                <a:latin typeface="Times New Roman"/>
                <a:cs typeface="Times New Roman"/>
              </a:rPr>
              <a:t>	</a:t>
            </a:r>
            <a:r>
              <a:rPr dirty="0" sz="3600" spc="-50">
                <a:latin typeface="Symbol"/>
                <a:cs typeface="Symbol"/>
              </a:rPr>
              <a:t>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405433" y="5308699"/>
            <a:ext cx="1144270" cy="5778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54405" algn="l"/>
              </a:tabLst>
            </a:pPr>
            <a:r>
              <a:rPr dirty="0" sz="3600" spc="-50">
                <a:latin typeface="Symbol"/>
                <a:cs typeface="Symbol"/>
              </a:rPr>
              <a:t></a:t>
            </a:r>
            <a:r>
              <a:rPr dirty="0" sz="3600">
                <a:latin typeface="Times New Roman"/>
                <a:cs typeface="Times New Roman"/>
              </a:rPr>
              <a:t>	</a:t>
            </a:r>
            <a:r>
              <a:rPr dirty="0" sz="3600" spc="-50">
                <a:latin typeface="Symbol"/>
                <a:cs typeface="Symbol"/>
              </a:rPr>
              <a:t>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80033" y="4852383"/>
            <a:ext cx="1195070" cy="594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-2314" sz="5400" spc="142">
                <a:latin typeface="Symbol"/>
                <a:cs typeface="Symbol"/>
              </a:rPr>
              <a:t></a:t>
            </a:r>
            <a:r>
              <a:rPr dirty="0" sz="3600" spc="95">
                <a:latin typeface="Symbol"/>
                <a:cs typeface="Symbol"/>
              </a:rPr>
              <a:t></a:t>
            </a:r>
            <a:r>
              <a:rPr dirty="0" sz="3700" spc="95" i="1">
                <a:latin typeface="Symbol"/>
                <a:cs typeface="Symbol"/>
              </a:rPr>
              <a:t></a:t>
            </a:r>
            <a:r>
              <a:rPr dirty="0" baseline="-23809" sz="3150" spc="142">
                <a:latin typeface="Times New Roman"/>
                <a:cs typeface="Times New Roman"/>
              </a:rPr>
              <a:t>2</a:t>
            </a:r>
            <a:r>
              <a:rPr dirty="0" baseline="-23809" sz="3150" spc="60">
                <a:latin typeface="Times New Roman"/>
                <a:cs typeface="Times New Roman"/>
              </a:rPr>
              <a:t> </a:t>
            </a:r>
            <a:r>
              <a:rPr dirty="0" baseline="-2314" sz="5400" spc="-75">
                <a:latin typeface="Symbol"/>
                <a:cs typeface="Symbol"/>
              </a:rPr>
              <a:t></a:t>
            </a:r>
            <a:endParaRPr baseline="-2314" sz="5400">
              <a:latin typeface="Symbol"/>
              <a:cs typeface="Symbo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462833" y="4456737"/>
            <a:ext cx="1143635" cy="5778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53135" algn="l"/>
              </a:tabLst>
            </a:pPr>
            <a:r>
              <a:rPr dirty="0" sz="3600" spc="-50">
                <a:latin typeface="Symbol"/>
                <a:cs typeface="Symbol"/>
              </a:rPr>
              <a:t></a:t>
            </a:r>
            <a:r>
              <a:rPr dirty="0" sz="3600">
                <a:latin typeface="Times New Roman"/>
                <a:cs typeface="Times New Roman"/>
              </a:rPr>
              <a:t>	</a:t>
            </a:r>
            <a:r>
              <a:rPr dirty="0" sz="3600" spc="-50">
                <a:latin typeface="Symbol"/>
                <a:cs typeface="Symbol"/>
              </a:rPr>
              <a:t>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462833" y="5308699"/>
            <a:ext cx="1143635" cy="5778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53135" algn="l"/>
              </a:tabLst>
            </a:pPr>
            <a:r>
              <a:rPr dirty="0" sz="3600" spc="-50">
                <a:latin typeface="Symbol"/>
                <a:cs typeface="Symbol"/>
              </a:rPr>
              <a:t></a:t>
            </a:r>
            <a:r>
              <a:rPr dirty="0" sz="3600">
                <a:latin typeface="Times New Roman"/>
                <a:cs typeface="Times New Roman"/>
              </a:rPr>
              <a:t>	</a:t>
            </a:r>
            <a:r>
              <a:rPr dirty="0" sz="3600" spc="-50">
                <a:latin typeface="Symbol"/>
                <a:cs typeface="Symbol"/>
              </a:rPr>
              <a:t></a:t>
            </a:r>
            <a:endParaRPr sz="3600">
              <a:latin typeface="Symbol"/>
              <a:cs typeface="Symbo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437433" y="4852379"/>
            <a:ext cx="1194435" cy="594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-2314" sz="5400" spc="179">
                <a:latin typeface="Symbol"/>
                <a:cs typeface="Symbol"/>
              </a:rPr>
              <a:t></a:t>
            </a:r>
            <a:r>
              <a:rPr dirty="0" sz="3600" spc="120">
                <a:latin typeface="Symbol"/>
                <a:cs typeface="Symbol"/>
              </a:rPr>
              <a:t></a:t>
            </a:r>
            <a:r>
              <a:rPr dirty="0" sz="3700" spc="120" i="1">
                <a:latin typeface="Symbol"/>
                <a:cs typeface="Symbol"/>
              </a:rPr>
              <a:t></a:t>
            </a:r>
            <a:r>
              <a:rPr dirty="0" baseline="-23809" sz="3150" spc="179">
                <a:latin typeface="Times New Roman"/>
                <a:cs typeface="Times New Roman"/>
              </a:rPr>
              <a:t>3</a:t>
            </a:r>
            <a:r>
              <a:rPr dirty="0" baseline="-23809" sz="3150" spc="-112">
                <a:latin typeface="Times New Roman"/>
                <a:cs typeface="Times New Roman"/>
              </a:rPr>
              <a:t> </a:t>
            </a:r>
            <a:r>
              <a:rPr dirty="0" baseline="-2314" sz="5400" spc="-75">
                <a:latin typeface="Symbol"/>
                <a:cs typeface="Symbol"/>
              </a:rPr>
              <a:t></a:t>
            </a:r>
            <a:endParaRPr baseline="-2314" sz="5400">
              <a:latin typeface="Symbol"/>
              <a:cs typeface="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602784" y="4456737"/>
            <a:ext cx="202565" cy="14300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3845"/>
              </a:lnSpc>
              <a:spcBef>
                <a:spcPts val="120"/>
              </a:spcBef>
            </a:pPr>
            <a:r>
              <a:rPr dirty="0" sz="3600" spc="-50">
                <a:latin typeface="Symbol"/>
                <a:cs typeface="Symbol"/>
              </a:rPr>
              <a:t></a:t>
            </a:r>
            <a:endParaRPr sz="3600">
              <a:latin typeface="Symbol"/>
              <a:cs typeface="Symbol"/>
            </a:endParaRPr>
          </a:p>
          <a:p>
            <a:pPr marL="12700">
              <a:lnSpc>
                <a:spcPts val="3354"/>
              </a:lnSpc>
            </a:pPr>
            <a:r>
              <a:rPr dirty="0" sz="3600" spc="-50">
                <a:latin typeface="Symbol"/>
                <a:cs typeface="Symbol"/>
              </a:rPr>
              <a:t></a:t>
            </a:r>
            <a:endParaRPr sz="3600">
              <a:latin typeface="Symbol"/>
              <a:cs typeface="Symbol"/>
            </a:endParaRPr>
          </a:p>
          <a:p>
            <a:pPr marL="12700">
              <a:lnSpc>
                <a:spcPts val="3829"/>
              </a:lnSpc>
            </a:pPr>
            <a:r>
              <a:rPr dirty="0" sz="3600" spc="-50">
                <a:latin typeface="Symbol"/>
                <a:cs typeface="Symbol"/>
              </a:rPr>
              <a:t></a:t>
            </a:r>
            <a:endParaRPr sz="3600">
              <a:latin typeface="Symbol"/>
              <a:cs typeface="Symbo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43800" y="4724400"/>
            <a:ext cx="1092200" cy="10921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5727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Estimating</a:t>
            </a:r>
            <a:r>
              <a:rPr dirty="0" spc="-150"/>
              <a:t> </a:t>
            </a:r>
            <a:r>
              <a:rPr dirty="0" spc="-100"/>
              <a:t>Guardians’</a:t>
            </a:r>
            <a:r>
              <a:rPr dirty="0" spc="-285"/>
              <a:t> </a:t>
            </a:r>
            <a:r>
              <a:rPr dirty="0" spc="-80"/>
              <a:t>Height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65350" y="4997144"/>
            <a:ext cx="788035" cy="106045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900" spc="90">
                <a:latin typeface="Times New Roman"/>
                <a:cs typeface="Times New Roman"/>
              </a:rPr>
              <a:t>113.82</a:t>
            </a:r>
            <a:endParaRPr sz="19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240"/>
              </a:spcBef>
            </a:pPr>
            <a:r>
              <a:rPr dirty="0" sz="1900" spc="90">
                <a:latin typeface="Times New Roman"/>
                <a:cs typeface="Times New Roman"/>
              </a:rPr>
              <a:t>229.07</a:t>
            </a:r>
            <a:endParaRPr sz="190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  <a:spcBef>
                <a:spcPts val="825"/>
              </a:spcBef>
            </a:pPr>
            <a:r>
              <a:rPr dirty="0" sz="1900" spc="90">
                <a:latin typeface="Times New Roman"/>
                <a:cs typeface="Times New Roman"/>
              </a:rPr>
              <a:t>287.72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91108" y="4931414"/>
            <a:ext cx="129539" cy="123571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</a:pP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945033" y="4997144"/>
            <a:ext cx="507365" cy="106045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335"/>
              </a:spcBef>
            </a:pPr>
            <a:r>
              <a:rPr dirty="0" sz="1900" spc="75">
                <a:latin typeface="Times New Roman"/>
                <a:cs typeface="Times New Roman"/>
              </a:rPr>
              <a:t>54.3</a:t>
            </a:r>
            <a:endParaRPr sz="190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240"/>
              </a:spcBef>
            </a:pPr>
            <a:r>
              <a:rPr dirty="0" sz="1900" spc="75">
                <a:latin typeface="Times New Roman"/>
                <a:cs typeface="Times New Roman"/>
              </a:rPr>
              <a:t>69.8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900" spc="75">
                <a:latin typeface="Times New Roman"/>
                <a:cs typeface="Times New Roman"/>
              </a:rPr>
              <a:t>50.4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82884" y="4931414"/>
            <a:ext cx="625475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900" spc="90">
                <a:latin typeface="Symbol"/>
                <a:cs typeface="Symbol"/>
              </a:rPr>
              <a:t></a:t>
            </a:r>
            <a:r>
              <a:rPr dirty="0" sz="1900" spc="-190">
                <a:latin typeface="Times New Roman"/>
                <a:cs typeface="Times New Roman"/>
              </a:rPr>
              <a:t> </a:t>
            </a:r>
            <a:r>
              <a:rPr dirty="0" baseline="-20467" sz="2850" spc="179">
                <a:latin typeface="Symbol"/>
                <a:cs typeface="Symbol"/>
              </a:rPr>
              <a:t></a:t>
            </a:r>
            <a:r>
              <a:rPr dirty="0" baseline="-20467" sz="2850" spc="-367">
                <a:latin typeface="Times New Roman"/>
                <a:cs typeface="Times New Roman"/>
              </a:rPr>
              <a:t> </a:t>
            </a:r>
            <a:r>
              <a:rPr dirty="0" baseline="-20467" sz="2850" spc="60">
                <a:latin typeface="Times New Roman"/>
                <a:cs typeface="Times New Roman"/>
              </a:rPr>
              <a:t>1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108284" y="5169914"/>
            <a:ext cx="574675" cy="997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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54978" y="4997144"/>
            <a:ext cx="513080" cy="106045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900" spc="75">
                <a:latin typeface="Times New Roman"/>
                <a:cs typeface="Times New Roman"/>
              </a:rPr>
              <a:t>13.3</a:t>
            </a:r>
            <a:endParaRPr sz="19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40"/>
              </a:spcBef>
            </a:pPr>
            <a:r>
              <a:rPr dirty="0" sz="1900" spc="75">
                <a:latin typeface="Times New Roman"/>
                <a:cs typeface="Times New Roman"/>
              </a:rPr>
              <a:t>49.5</a:t>
            </a:r>
            <a:endParaRPr sz="19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825"/>
              </a:spcBef>
            </a:pPr>
            <a:r>
              <a:rPr dirty="0" sz="1900" spc="75">
                <a:latin typeface="Times New Roman"/>
                <a:cs typeface="Times New Roman"/>
              </a:rPr>
              <a:t>85.4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681533" y="4931414"/>
            <a:ext cx="645795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900" spc="190">
                <a:latin typeface="Symbol"/>
                <a:cs typeface="Symbol"/>
              </a:rPr>
              <a:t></a:t>
            </a:r>
            <a:r>
              <a:rPr dirty="0" baseline="-20467" sz="2850" spc="284">
                <a:latin typeface="Symbol"/>
                <a:cs typeface="Symbol"/>
              </a:rPr>
              <a:t></a:t>
            </a:r>
            <a:r>
              <a:rPr dirty="0" baseline="-20467" sz="2850" spc="-217">
                <a:latin typeface="Times New Roman"/>
                <a:cs typeface="Times New Roman"/>
              </a:rPr>
              <a:t> </a:t>
            </a:r>
            <a:r>
              <a:rPr dirty="0" baseline="-20467" sz="2850" spc="195">
                <a:latin typeface="Times New Roman"/>
                <a:cs typeface="Times New Roman"/>
              </a:rPr>
              <a:t>2</a:t>
            </a:r>
            <a:r>
              <a:rPr dirty="0" sz="1900" spc="13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706933" y="5169914"/>
            <a:ext cx="594995" cy="997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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123970" y="4997144"/>
            <a:ext cx="504190" cy="106045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335"/>
              </a:spcBef>
            </a:pPr>
            <a:r>
              <a:rPr dirty="0" sz="1900" spc="75">
                <a:latin typeface="Times New Roman"/>
                <a:cs typeface="Times New Roman"/>
              </a:rPr>
              <a:t>33.7</a:t>
            </a:r>
            <a:endParaRPr sz="190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  <a:spcBef>
                <a:spcPts val="240"/>
              </a:spcBef>
            </a:pPr>
            <a:r>
              <a:rPr dirty="0" sz="1900" spc="75">
                <a:latin typeface="Times New Roman"/>
                <a:cs typeface="Times New Roman"/>
              </a:rPr>
              <a:t>59.7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dirty="0" sz="1900" spc="75">
                <a:latin typeface="Times New Roman"/>
                <a:cs typeface="Times New Roman"/>
              </a:rPr>
              <a:t>67.9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293597" y="4931414"/>
            <a:ext cx="596900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900" spc="140">
                <a:latin typeface="Symbol"/>
                <a:cs typeface="Symbol"/>
              </a:rPr>
              <a:t></a:t>
            </a:r>
            <a:r>
              <a:rPr dirty="0" baseline="-20467" sz="2850" spc="209">
                <a:latin typeface="Symbol"/>
                <a:cs typeface="Symbol"/>
              </a:rPr>
              <a:t></a:t>
            </a:r>
            <a:r>
              <a:rPr dirty="0" baseline="-20467" sz="2850" spc="209">
                <a:latin typeface="Times New Roman"/>
                <a:cs typeface="Times New Roman"/>
              </a:rPr>
              <a:t>1</a:t>
            </a:r>
            <a:r>
              <a:rPr dirty="0" sz="1900" spc="1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18997" y="5169914"/>
            <a:ext cx="546100" cy="997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  <a:tabLst>
                <a:tab pos="428625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  <a:tabLst>
                <a:tab pos="428625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  <a:tabLst>
                <a:tab pos="428625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  <a:tabLst>
                <a:tab pos="428625" algn="l"/>
              </a:tabLst>
            </a:pPr>
            <a:r>
              <a:rPr dirty="0" sz="1900" spc="40">
                <a:latin typeface="Symbol"/>
                <a:cs typeface="Symbol"/>
              </a:rPr>
              <a:t>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graphicFrame>
        <p:nvGraphicFramePr>
          <p:cNvPr id="14" name="object 14" descr=""/>
          <p:cNvGraphicFramePr>
            <a:graphicFrameLocks noGrp="1"/>
          </p:cNvGraphicFramePr>
          <p:nvPr/>
        </p:nvGraphicFramePr>
        <p:xfrm>
          <a:off x="672058" y="4179859"/>
          <a:ext cx="6436995" cy="844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145"/>
                <a:gridCol w="1029335"/>
                <a:gridCol w="422909"/>
                <a:gridCol w="417830"/>
                <a:gridCol w="762000"/>
                <a:gridCol w="428625"/>
                <a:gridCol w="433070"/>
                <a:gridCol w="758189"/>
                <a:gridCol w="395604"/>
                <a:gridCol w="400685"/>
                <a:gridCol w="758825"/>
                <a:gridCol w="279400"/>
              </a:tblGrid>
              <a:tr h="601345">
                <a:tc>
                  <a:txBody>
                    <a:bodyPr/>
                    <a:lstStyle/>
                    <a:p>
                      <a:pPr marL="31750">
                        <a:lnSpc>
                          <a:spcPts val="2085"/>
                        </a:lnSpc>
                        <a:spcBef>
                          <a:spcPts val="400"/>
                        </a:spcBef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</a:t>
                      </a:r>
                      <a:endParaRPr sz="1900">
                        <a:latin typeface="Symbol"/>
                        <a:cs typeface="Symbol"/>
                      </a:endParaRPr>
                    </a:p>
                    <a:p>
                      <a:pPr marL="31750">
                        <a:lnSpc>
                          <a:spcPts val="2085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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50800"/>
                </a:tc>
                <a:tc>
                  <a:txBody>
                    <a:bodyPr/>
                    <a:lstStyle/>
                    <a:p>
                      <a:pPr algn="ctr" marL="2857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900" spc="90">
                          <a:latin typeface="Times New Roman"/>
                          <a:cs typeface="Times New Roman"/>
                        </a:rPr>
                        <a:t>232.03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5415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2085"/>
                        </a:lnSpc>
                        <a:spcBef>
                          <a:spcPts val="400"/>
                        </a:spcBef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</a:t>
                      </a:r>
                      <a:endParaRPr sz="1900">
                        <a:latin typeface="Symbol"/>
                        <a:cs typeface="Symbol"/>
                      </a:endParaRPr>
                    </a:p>
                    <a:p>
                      <a:pPr algn="ctr" marR="13970">
                        <a:lnSpc>
                          <a:spcPts val="2085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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50800"/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ts val="2085"/>
                        </a:lnSpc>
                        <a:spcBef>
                          <a:spcPts val="400"/>
                        </a:spcBef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</a:t>
                      </a:r>
                      <a:endParaRPr sz="1900">
                        <a:latin typeface="Symbol"/>
                        <a:cs typeface="Symbol"/>
                      </a:endParaRPr>
                    </a:p>
                    <a:p>
                      <a:pPr algn="ctr" marL="26670">
                        <a:lnSpc>
                          <a:spcPts val="2085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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508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900" spc="75">
                          <a:latin typeface="Times New Roman"/>
                          <a:cs typeface="Times New Roman"/>
                        </a:rPr>
                        <a:t>63.9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5415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2085"/>
                        </a:lnSpc>
                        <a:spcBef>
                          <a:spcPts val="400"/>
                        </a:spcBef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</a:t>
                      </a:r>
                      <a:endParaRPr sz="1900">
                        <a:latin typeface="Symbol"/>
                        <a:cs typeface="Symbol"/>
                      </a:endParaRPr>
                    </a:p>
                    <a:p>
                      <a:pPr algn="ctr" marR="28575">
                        <a:lnSpc>
                          <a:spcPts val="2085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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50800"/>
                </a:tc>
                <a:tc>
                  <a:txBody>
                    <a:bodyPr/>
                    <a:lstStyle/>
                    <a:p>
                      <a:pPr algn="ctr" marL="31750">
                        <a:lnSpc>
                          <a:spcPts val="2085"/>
                        </a:lnSpc>
                        <a:spcBef>
                          <a:spcPts val="400"/>
                        </a:spcBef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</a:t>
                      </a:r>
                      <a:endParaRPr sz="1900">
                        <a:latin typeface="Symbol"/>
                        <a:cs typeface="Symbol"/>
                      </a:endParaRPr>
                    </a:p>
                    <a:p>
                      <a:pPr algn="ctr" marL="31750">
                        <a:lnSpc>
                          <a:spcPts val="2085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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50800"/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900" spc="75">
                          <a:latin typeface="Times New Roman"/>
                          <a:cs typeface="Times New Roman"/>
                        </a:rPr>
                        <a:t>54.0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5415"/>
                </a:tc>
                <a:tc>
                  <a:txBody>
                    <a:bodyPr/>
                    <a:lstStyle/>
                    <a:p>
                      <a:pPr algn="ctr" marR="12700">
                        <a:lnSpc>
                          <a:spcPts val="2085"/>
                        </a:lnSpc>
                        <a:spcBef>
                          <a:spcPts val="400"/>
                        </a:spcBef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</a:t>
                      </a:r>
                      <a:endParaRPr sz="1900">
                        <a:latin typeface="Symbol"/>
                        <a:cs typeface="Symbol"/>
                      </a:endParaRPr>
                    </a:p>
                    <a:p>
                      <a:pPr algn="ctr" marR="12700">
                        <a:lnSpc>
                          <a:spcPts val="2085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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50800"/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ts val="2085"/>
                        </a:lnSpc>
                        <a:spcBef>
                          <a:spcPts val="400"/>
                        </a:spcBef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</a:t>
                      </a:r>
                      <a:endParaRPr sz="1900">
                        <a:latin typeface="Symbol"/>
                        <a:cs typeface="Symbol"/>
                      </a:endParaRPr>
                    </a:p>
                    <a:p>
                      <a:pPr algn="ctr" marL="15240">
                        <a:lnSpc>
                          <a:spcPts val="2085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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50800"/>
                </a:tc>
                <a:tc>
                  <a:txBody>
                    <a:bodyPr/>
                    <a:lstStyle/>
                    <a:p>
                      <a:pPr algn="ctr" marL="2476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dirty="0" sz="1900" spc="75">
                          <a:latin typeface="Times New Roman"/>
                          <a:cs typeface="Times New Roman"/>
                        </a:rPr>
                        <a:t>59.1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45415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085"/>
                        </a:lnSpc>
                        <a:spcBef>
                          <a:spcPts val="400"/>
                        </a:spcBef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</a:t>
                      </a:r>
                      <a:endParaRPr sz="1900">
                        <a:latin typeface="Symbol"/>
                        <a:cs typeface="Symbol"/>
                      </a:endParaRPr>
                    </a:p>
                    <a:p>
                      <a:pPr marL="143510">
                        <a:lnSpc>
                          <a:spcPts val="2085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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50800"/>
                </a:tc>
              </a:tr>
              <a:tr h="243204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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5715">
                        <a:lnSpc>
                          <a:spcPts val="1795"/>
                        </a:lnSpc>
                      </a:pPr>
                      <a:r>
                        <a:rPr dirty="0" sz="1900" spc="90">
                          <a:latin typeface="Times New Roman"/>
                          <a:cs typeface="Times New Roman"/>
                        </a:rPr>
                        <a:t>156.29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3970">
                        <a:lnSpc>
                          <a:spcPts val="1714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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6670">
                        <a:lnSpc>
                          <a:spcPts val="1714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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dirty="0" sz="1900" spc="75">
                          <a:latin typeface="Times New Roman"/>
                          <a:cs typeface="Times New Roman"/>
                        </a:rPr>
                        <a:t>28.9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28575">
                        <a:lnSpc>
                          <a:spcPts val="1714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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1750">
                        <a:lnSpc>
                          <a:spcPts val="1714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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2700">
                        <a:lnSpc>
                          <a:spcPts val="1795"/>
                        </a:lnSpc>
                      </a:pPr>
                      <a:r>
                        <a:rPr dirty="0" sz="1900" spc="75">
                          <a:latin typeface="Times New Roman"/>
                          <a:cs typeface="Times New Roman"/>
                        </a:rPr>
                        <a:t>45.1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R="12700">
                        <a:lnSpc>
                          <a:spcPts val="1714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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5240">
                        <a:lnSpc>
                          <a:spcPts val="1714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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95"/>
                        </a:lnSpc>
                      </a:pPr>
                      <a:r>
                        <a:rPr dirty="0" sz="1900" spc="75">
                          <a:latin typeface="Times New Roman"/>
                          <a:cs typeface="Times New Roman"/>
                        </a:rPr>
                        <a:t>36.9</a:t>
                      </a: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1714"/>
                        </a:lnSpc>
                      </a:pPr>
                      <a:r>
                        <a:rPr dirty="0" sz="1900" spc="40">
                          <a:latin typeface="Symbol"/>
                          <a:cs typeface="Symbol"/>
                        </a:rPr>
                        <a:t></a:t>
                      </a:r>
                      <a:endParaRPr sz="1900">
                        <a:latin typeface="Symbol"/>
                        <a:cs typeface="Symbo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5" name="object 15" descr=""/>
          <p:cNvSpPr txBox="1"/>
          <p:nvPr/>
        </p:nvSpPr>
        <p:spPr>
          <a:xfrm>
            <a:off x="6883751" y="5169914"/>
            <a:ext cx="129539" cy="997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</a:pPr>
            <a:r>
              <a:rPr dirty="0" sz="1900" spc="40">
                <a:latin typeface="Symbol"/>
                <a:cs typeface="Symbol"/>
              </a:rPr>
              <a:t>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531281" y="4030916"/>
            <a:ext cx="283210" cy="9334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dirty="0" sz="2000" spc="-25" i="1">
                <a:latin typeface="Symbol"/>
                <a:cs typeface="Symbol"/>
              </a:rPr>
              <a:t></a:t>
            </a:r>
            <a:r>
              <a:rPr dirty="0" baseline="-25252" sz="1650" spc="-37">
                <a:latin typeface="Times New Roman"/>
                <a:cs typeface="Times New Roman"/>
              </a:rPr>
              <a:t>1</a:t>
            </a:r>
            <a:endParaRPr baseline="-25252" sz="16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175"/>
              </a:spcBef>
            </a:pPr>
            <a:r>
              <a:rPr dirty="0" sz="2000" spc="70" i="1">
                <a:latin typeface="Symbol"/>
                <a:cs typeface="Symbol"/>
              </a:rPr>
              <a:t></a:t>
            </a:r>
            <a:r>
              <a:rPr dirty="0" baseline="-25252" sz="1650" spc="104">
                <a:latin typeface="Times New Roman"/>
                <a:cs typeface="Times New Roman"/>
              </a:rPr>
              <a:t>2</a:t>
            </a:r>
            <a:endParaRPr baseline="-25252" sz="1650">
              <a:latin typeface="Times New Roman"/>
              <a:cs typeface="Times New Roman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562329" y="5013664"/>
            <a:ext cx="1447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" i="1">
                <a:latin typeface="Symbol"/>
                <a:cs typeface="Symbol"/>
              </a:rPr>
              <a:t>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687312" y="5187818"/>
            <a:ext cx="104139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15">
                <a:latin typeface="Times New Roman"/>
                <a:cs typeface="Times New Roman"/>
              </a:rPr>
              <a:t>3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530575" y="5246434"/>
            <a:ext cx="287020" cy="9334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dirty="0" sz="2000" spc="80" i="1">
                <a:latin typeface="Symbol"/>
                <a:cs typeface="Symbol"/>
              </a:rPr>
              <a:t></a:t>
            </a:r>
            <a:r>
              <a:rPr dirty="0" baseline="-25252" sz="1650" spc="120">
                <a:latin typeface="Times New Roman"/>
                <a:cs typeface="Times New Roman"/>
              </a:rPr>
              <a:t>4</a:t>
            </a:r>
            <a:endParaRPr baseline="-25252" sz="165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  <a:spcBef>
                <a:spcPts val="1175"/>
              </a:spcBef>
            </a:pPr>
            <a:r>
              <a:rPr dirty="0" sz="2000" spc="70" i="1">
                <a:latin typeface="Symbol"/>
                <a:cs typeface="Symbol"/>
              </a:rPr>
              <a:t></a:t>
            </a:r>
            <a:r>
              <a:rPr dirty="0" baseline="-25252" sz="1650" spc="104">
                <a:latin typeface="Times New Roman"/>
                <a:cs typeface="Times New Roman"/>
              </a:rPr>
              <a:t>5</a:t>
            </a:r>
            <a:endParaRPr baseline="-25252" sz="165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181732" y="4093787"/>
            <a:ext cx="129539" cy="7994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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5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20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858351" y="4811205"/>
            <a:ext cx="478790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7777" sz="2850" spc="292">
                <a:latin typeface="Symbol"/>
                <a:cs typeface="Symbol"/>
              </a:rPr>
              <a:t></a:t>
            </a:r>
            <a:r>
              <a:rPr dirty="0" baseline="-48245" sz="2850" spc="292">
                <a:latin typeface="Symbol"/>
                <a:cs typeface="Symbol"/>
              </a:rPr>
              <a:t></a:t>
            </a:r>
            <a:r>
              <a:rPr dirty="0" sz="1900" spc="195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181732" y="5049704"/>
            <a:ext cx="129539" cy="12376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35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5"/>
              </a:lnSpc>
            </a:pP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074970" y="4093787"/>
            <a:ext cx="129539" cy="21939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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5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35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5"/>
              </a:lnSpc>
            </a:pPr>
            <a:r>
              <a:rPr dirty="0" sz="1900" spc="40">
                <a:latin typeface="Symbol"/>
                <a:cs typeface="Symbol"/>
              </a:rPr>
              <a:t></a:t>
            </a:r>
            <a:endParaRPr sz="1900">
              <a:latin typeface="Symbol"/>
              <a:cs typeface="Symbo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600" y="3856409"/>
            <a:ext cx="620232" cy="457198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5209" y="3886630"/>
            <a:ext cx="257790" cy="39675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2200" y="3952740"/>
            <a:ext cx="360868" cy="360867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0665" y="1425692"/>
            <a:ext cx="740152" cy="213552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4722" y="2305615"/>
            <a:ext cx="559420" cy="1188768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24449" y="1643827"/>
            <a:ext cx="726643" cy="1880723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94099" y="1517766"/>
            <a:ext cx="886057" cy="2109222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50089" y="863725"/>
            <a:ext cx="1655190" cy="29803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Estimate</a:t>
            </a:r>
            <a:r>
              <a:rPr dirty="0" spc="-215"/>
              <a:t> </a:t>
            </a:r>
            <a:r>
              <a:rPr dirty="0" spc="-70"/>
              <a:t>for</a:t>
            </a:r>
            <a:r>
              <a:rPr dirty="0" spc="-195"/>
              <a:t> </a:t>
            </a:r>
            <a:r>
              <a:rPr dirty="0" spc="-1605">
                <a:latin typeface="Symbol"/>
                <a:cs typeface="Symbol"/>
              </a:rPr>
              <a:t>�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7917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When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try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estimate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OLS,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get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following: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05768" y="5646002"/>
            <a:ext cx="5638800" cy="831215"/>
          </a:xfrm>
          <a:prstGeom prst="rect">
            <a:avLst/>
          </a:prstGeom>
          <a:solidFill>
            <a:srgbClr val="FFC000"/>
          </a:solidFill>
          <a:ln w="38100">
            <a:solidFill>
              <a:srgbClr val="003470"/>
            </a:solidFill>
          </a:ln>
        </p:spPr>
        <p:txBody>
          <a:bodyPr wrap="square" lIns="0" tIns="29209" rIns="0" bIns="0" rtlCol="0" vert="horz">
            <a:spAutoFit/>
          </a:bodyPr>
          <a:lstStyle/>
          <a:p>
            <a:pPr marL="609600" marR="337185" indent="-264795">
              <a:lnSpc>
                <a:spcPct val="100800"/>
              </a:lnSpc>
              <a:spcBef>
                <a:spcPts val="229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(Relatively)</a:t>
            </a:r>
            <a:r>
              <a:rPr dirty="0" sz="24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huge</a:t>
            </a:r>
            <a:r>
              <a:rPr dirty="0" sz="24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difference</a:t>
            </a:r>
            <a:r>
              <a:rPr dirty="0" sz="24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between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actual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estimated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coefficients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607718" y="5091684"/>
            <a:ext cx="749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262626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77119" y="2570162"/>
            <a:ext cx="7143750" cy="2041525"/>
            <a:chOff x="1077119" y="2570162"/>
            <a:chExt cx="7143750" cy="2041525"/>
          </a:xfrm>
        </p:grpSpPr>
        <p:sp>
          <p:nvSpPr>
            <p:cNvPr id="7" name="object 7" descr=""/>
            <p:cNvSpPr/>
            <p:nvPr/>
          </p:nvSpPr>
          <p:spPr>
            <a:xfrm>
              <a:off x="1086644" y="4605337"/>
              <a:ext cx="7124700" cy="0"/>
            </a:xfrm>
            <a:custGeom>
              <a:avLst/>
              <a:gdLst/>
              <a:ahLst/>
              <a:cxnLst/>
              <a:rect l="l" t="t" r="r" b="b"/>
              <a:pathLst>
                <a:path w="7124700" h="0">
                  <a:moveTo>
                    <a:pt x="0" y="0"/>
                  </a:moveTo>
                  <a:lnTo>
                    <a:pt x="7124700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86644" y="2576512"/>
              <a:ext cx="7124700" cy="0"/>
            </a:xfrm>
            <a:custGeom>
              <a:avLst/>
              <a:gdLst/>
              <a:ahLst/>
              <a:cxnLst/>
              <a:rect l="l" t="t" r="r" b="b"/>
              <a:pathLst>
                <a:path w="7124700" h="0">
                  <a:moveTo>
                    <a:pt x="0" y="0"/>
                  </a:moveTo>
                  <a:lnTo>
                    <a:pt x="7124700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86644" y="4462462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w="0" h="142875">
                  <a:moveTo>
                    <a:pt x="0" y="14287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86644" y="2576512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w="0" h="144780">
                  <a:moveTo>
                    <a:pt x="0" y="0"/>
                  </a:moveTo>
                  <a:lnTo>
                    <a:pt x="1" y="144463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74093" y="4462462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w="0" h="142875">
                  <a:moveTo>
                    <a:pt x="0" y="14287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274094" y="2576512"/>
              <a:ext cx="0" cy="123825"/>
            </a:xfrm>
            <a:custGeom>
              <a:avLst/>
              <a:gdLst/>
              <a:ahLst/>
              <a:cxnLst/>
              <a:rect l="l" t="t" r="r" b="b"/>
              <a:pathLst>
                <a:path w="0" h="123825">
                  <a:moveTo>
                    <a:pt x="0" y="0"/>
                  </a:moveTo>
                  <a:lnTo>
                    <a:pt x="0" y="123825"/>
                  </a:lnTo>
                </a:path>
              </a:pathLst>
            </a:custGeom>
            <a:ln w="12701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648993" y="4462462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w="0" h="142875">
                  <a:moveTo>
                    <a:pt x="0" y="14287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648993" y="2576512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w="0" h="144780">
                  <a:moveTo>
                    <a:pt x="0" y="0"/>
                  </a:moveTo>
                  <a:lnTo>
                    <a:pt x="1" y="144463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023893" y="4462462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w="0" h="142875">
                  <a:moveTo>
                    <a:pt x="0" y="14287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023893" y="2576512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w="0" h="144780">
                  <a:moveTo>
                    <a:pt x="0" y="0"/>
                  </a:moveTo>
                  <a:lnTo>
                    <a:pt x="1" y="144463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211344" y="4462462"/>
              <a:ext cx="0" cy="142875"/>
            </a:xfrm>
            <a:custGeom>
              <a:avLst/>
              <a:gdLst/>
              <a:ahLst/>
              <a:cxnLst/>
              <a:rect l="l" t="t" r="r" b="b"/>
              <a:pathLst>
                <a:path w="0" h="142875">
                  <a:moveTo>
                    <a:pt x="0" y="14287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211344" y="2576512"/>
              <a:ext cx="0" cy="144780"/>
            </a:xfrm>
            <a:custGeom>
              <a:avLst/>
              <a:gdLst/>
              <a:ahLst/>
              <a:cxnLst/>
              <a:rect l="l" t="t" r="r" b="b"/>
              <a:pathLst>
                <a:path w="0" h="144780">
                  <a:moveTo>
                    <a:pt x="0" y="0"/>
                  </a:moveTo>
                  <a:lnTo>
                    <a:pt x="1" y="144463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86644" y="2576512"/>
              <a:ext cx="0" cy="2028825"/>
            </a:xfrm>
            <a:custGeom>
              <a:avLst/>
              <a:gdLst/>
              <a:ahLst/>
              <a:cxnLst/>
              <a:rect l="l" t="t" r="r" b="b"/>
              <a:pathLst>
                <a:path w="0" h="2028825">
                  <a:moveTo>
                    <a:pt x="0" y="202882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211344" y="2576512"/>
              <a:ext cx="0" cy="2028825"/>
            </a:xfrm>
            <a:custGeom>
              <a:avLst/>
              <a:gdLst/>
              <a:ahLst/>
              <a:cxnLst/>
              <a:rect l="l" t="t" r="r" b="b"/>
              <a:pathLst>
                <a:path w="0" h="2028825">
                  <a:moveTo>
                    <a:pt x="0" y="202882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86644" y="4498976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80" h="0">
                  <a:moveTo>
                    <a:pt x="0" y="0"/>
                  </a:moveTo>
                  <a:lnTo>
                    <a:pt x="144463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068469" y="4498976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142875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86644" y="4071937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80" h="0">
                  <a:moveTo>
                    <a:pt x="0" y="0"/>
                  </a:moveTo>
                  <a:lnTo>
                    <a:pt x="144463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068469" y="4071937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142875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86644" y="3644901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80" h="0">
                  <a:moveTo>
                    <a:pt x="0" y="0"/>
                  </a:moveTo>
                  <a:lnTo>
                    <a:pt x="144463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068469" y="3644901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142875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86644" y="3217862"/>
              <a:ext cx="144780" cy="0"/>
            </a:xfrm>
            <a:custGeom>
              <a:avLst/>
              <a:gdLst/>
              <a:ahLst/>
              <a:cxnLst/>
              <a:rect l="l" t="t" r="r" b="b"/>
              <a:pathLst>
                <a:path w="144780" h="0">
                  <a:moveTo>
                    <a:pt x="0" y="0"/>
                  </a:moveTo>
                  <a:lnTo>
                    <a:pt x="144463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068469" y="3217862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142875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86644" y="2790826"/>
              <a:ext cx="123825" cy="0"/>
            </a:xfrm>
            <a:custGeom>
              <a:avLst/>
              <a:gdLst/>
              <a:ahLst/>
              <a:cxnLst/>
              <a:rect l="l" t="t" r="r" b="b"/>
              <a:pathLst>
                <a:path w="123825" h="0">
                  <a:moveTo>
                    <a:pt x="0" y="0"/>
                  </a:moveTo>
                  <a:lnTo>
                    <a:pt x="123825" y="0"/>
                  </a:lnTo>
                </a:path>
              </a:pathLst>
            </a:custGeom>
            <a:ln w="12701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8068469" y="2790826"/>
              <a:ext cx="142875" cy="0"/>
            </a:xfrm>
            <a:custGeom>
              <a:avLst/>
              <a:gdLst/>
              <a:ahLst/>
              <a:cxnLst/>
              <a:rect l="l" t="t" r="r" b="b"/>
              <a:pathLst>
                <a:path w="142875" h="0">
                  <a:moveTo>
                    <a:pt x="142875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216945" y="4071937"/>
              <a:ext cx="114300" cy="425450"/>
            </a:xfrm>
            <a:custGeom>
              <a:avLst/>
              <a:gdLst/>
              <a:ahLst/>
              <a:cxnLst/>
              <a:rect l="l" t="t" r="r" b="b"/>
              <a:pathLst>
                <a:path w="114300" h="425450">
                  <a:moveTo>
                    <a:pt x="38099" y="314996"/>
                  </a:moveTo>
                  <a:lnTo>
                    <a:pt x="34904" y="315641"/>
                  </a:lnTo>
                  <a:lnTo>
                    <a:pt x="16738" y="327889"/>
                  </a:lnTo>
                  <a:lnTo>
                    <a:pt x="4491" y="346055"/>
                  </a:lnTo>
                  <a:lnTo>
                    <a:pt x="0" y="368300"/>
                  </a:lnTo>
                  <a:lnTo>
                    <a:pt x="4491" y="390545"/>
                  </a:lnTo>
                  <a:lnTo>
                    <a:pt x="16738" y="408711"/>
                  </a:lnTo>
                  <a:lnTo>
                    <a:pt x="34904" y="420958"/>
                  </a:lnTo>
                  <a:lnTo>
                    <a:pt x="57150" y="425450"/>
                  </a:lnTo>
                  <a:lnTo>
                    <a:pt x="79395" y="420958"/>
                  </a:lnTo>
                  <a:lnTo>
                    <a:pt x="97561" y="408711"/>
                  </a:lnTo>
                  <a:lnTo>
                    <a:pt x="109808" y="390545"/>
                  </a:lnTo>
                  <a:lnTo>
                    <a:pt x="114300" y="368300"/>
                  </a:lnTo>
                  <a:lnTo>
                    <a:pt x="38100" y="368300"/>
                  </a:lnTo>
                  <a:lnTo>
                    <a:pt x="38099" y="314996"/>
                  </a:lnTo>
                  <a:close/>
                </a:path>
                <a:path w="114300" h="425450">
                  <a:moveTo>
                    <a:pt x="57150" y="311150"/>
                  </a:moveTo>
                  <a:lnTo>
                    <a:pt x="38099" y="314996"/>
                  </a:lnTo>
                  <a:lnTo>
                    <a:pt x="38100" y="368300"/>
                  </a:lnTo>
                  <a:lnTo>
                    <a:pt x="76200" y="368300"/>
                  </a:lnTo>
                  <a:lnTo>
                    <a:pt x="76199" y="314996"/>
                  </a:lnTo>
                  <a:lnTo>
                    <a:pt x="57150" y="311150"/>
                  </a:lnTo>
                  <a:close/>
                </a:path>
                <a:path w="114300" h="425450">
                  <a:moveTo>
                    <a:pt x="76200" y="314996"/>
                  </a:moveTo>
                  <a:lnTo>
                    <a:pt x="76200" y="368300"/>
                  </a:lnTo>
                  <a:lnTo>
                    <a:pt x="114300" y="368300"/>
                  </a:lnTo>
                  <a:lnTo>
                    <a:pt x="109809" y="346055"/>
                  </a:lnTo>
                  <a:lnTo>
                    <a:pt x="97561" y="327889"/>
                  </a:lnTo>
                  <a:lnTo>
                    <a:pt x="79395" y="315641"/>
                  </a:lnTo>
                  <a:lnTo>
                    <a:pt x="76200" y="314996"/>
                  </a:lnTo>
                  <a:close/>
                </a:path>
                <a:path w="114300" h="425450">
                  <a:moveTo>
                    <a:pt x="76198" y="0"/>
                  </a:moveTo>
                  <a:lnTo>
                    <a:pt x="38098" y="0"/>
                  </a:lnTo>
                  <a:lnTo>
                    <a:pt x="38099" y="314996"/>
                  </a:lnTo>
                  <a:lnTo>
                    <a:pt x="57150" y="311150"/>
                  </a:lnTo>
                  <a:lnTo>
                    <a:pt x="76199" y="311150"/>
                  </a:lnTo>
                  <a:lnTo>
                    <a:pt x="76198" y="0"/>
                  </a:lnTo>
                  <a:close/>
                </a:path>
                <a:path w="114300" h="425450">
                  <a:moveTo>
                    <a:pt x="76199" y="311150"/>
                  </a:moveTo>
                  <a:lnTo>
                    <a:pt x="57150" y="311150"/>
                  </a:lnTo>
                  <a:lnTo>
                    <a:pt x="76200" y="314996"/>
                  </a:lnTo>
                  <a:lnTo>
                    <a:pt x="76199" y="311150"/>
                  </a:lnTo>
                  <a:close/>
                </a:path>
              </a:pathLst>
            </a:custGeom>
            <a:solidFill>
              <a:srgbClr val="0072B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1845" y="4071937"/>
              <a:ext cx="114300" cy="21590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6966745" y="2633662"/>
              <a:ext cx="114300" cy="1438275"/>
            </a:xfrm>
            <a:custGeom>
              <a:avLst/>
              <a:gdLst/>
              <a:ahLst/>
              <a:cxnLst/>
              <a:rect l="l" t="t" r="r" b="b"/>
              <a:pathLst>
                <a:path w="114300" h="1438275">
                  <a:moveTo>
                    <a:pt x="38100" y="110454"/>
                  </a:moveTo>
                  <a:lnTo>
                    <a:pt x="38098" y="1438275"/>
                  </a:lnTo>
                  <a:lnTo>
                    <a:pt x="76198" y="1438275"/>
                  </a:lnTo>
                  <a:lnTo>
                    <a:pt x="76199" y="114300"/>
                  </a:lnTo>
                  <a:lnTo>
                    <a:pt x="57150" y="114300"/>
                  </a:lnTo>
                  <a:lnTo>
                    <a:pt x="38100" y="110454"/>
                  </a:lnTo>
                  <a:close/>
                </a:path>
                <a:path w="114300" h="1438275">
                  <a:moveTo>
                    <a:pt x="76200" y="57150"/>
                  </a:moveTo>
                  <a:lnTo>
                    <a:pt x="38100" y="57150"/>
                  </a:lnTo>
                  <a:lnTo>
                    <a:pt x="38100" y="110454"/>
                  </a:lnTo>
                  <a:lnTo>
                    <a:pt x="57150" y="114300"/>
                  </a:lnTo>
                  <a:lnTo>
                    <a:pt x="76199" y="110454"/>
                  </a:lnTo>
                  <a:lnTo>
                    <a:pt x="76200" y="57150"/>
                  </a:lnTo>
                  <a:close/>
                </a:path>
                <a:path w="114300" h="1438275">
                  <a:moveTo>
                    <a:pt x="76199" y="110454"/>
                  </a:moveTo>
                  <a:lnTo>
                    <a:pt x="57150" y="114300"/>
                  </a:lnTo>
                  <a:lnTo>
                    <a:pt x="76199" y="114300"/>
                  </a:lnTo>
                  <a:lnTo>
                    <a:pt x="76199" y="110454"/>
                  </a:lnTo>
                  <a:close/>
                </a:path>
                <a:path w="114300" h="1438275">
                  <a:moveTo>
                    <a:pt x="57150" y="0"/>
                  </a:moveTo>
                  <a:lnTo>
                    <a:pt x="34904" y="4491"/>
                  </a:lnTo>
                  <a:lnTo>
                    <a:pt x="16738" y="16738"/>
                  </a:lnTo>
                  <a:lnTo>
                    <a:pt x="4491" y="34904"/>
                  </a:lnTo>
                  <a:lnTo>
                    <a:pt x="0" y="57150"/>
                  </a:lnTo>
                  <a:lnTo>
                    <a:pt x="4491" y="79395"/>
                  </a:lnTo>
                  <a:lnTo>
                    <a:pt x="16738" y="97561"/>
                  </a:lnTo>
                  <a:lnTo>
                    <a:pt x="34904" y="109808"/>
                  </a:lnTo>
                  <a:lnTo>
                    <a:pt x="38100" y="110454"/>
                  </a:lnTo>
                  <a:lnTo>
                    <a:pt x="38100" y="57150"/>
                  </a:lnTo>
                  <a:lnTo>
                    <a:pt x="114300" y="57150"/>
                  </a:lnTo>
                  <a:lnTo>
                    <a:pt x="109808" y="34904"/>
                  </a:lnTo>
                  <a:lnTo>
                    <a:pt x="97561" y="16738"/>
                  </a:lnTo>
                  <a:lnTo>
                    <a:pt x="79395" y="4491"/>
                  </a:lnTo>
                  <a:lnTo>
                    <a:pt x="57150" y="0"/>
                  </a:lnTo>
                  <a:close/>
                </a:path>
                <a:path w="114300" h="1438275">
                  <a:moveTo>
                    <a:pt x="114300" y="57150"/>
                  </a:moveTo>
                  <a:lnTo>
                    <a:pt x="76200" y="57150"/>
                  </a:lnTo>
                  <a:lnTo>
                    <a:pt x="76199" y="110454"/>
                  </a:lnTo>
                  <a:lnTo>
                    <a:pt x="79395" y="109808"/>
                  </a:lnTo>
                  <a:lnTo>
                    <a:pt x="97561" y="97561"/>
                  </a:lnTo>
                  <a:lnTo>
                    <a:pt x="109808" y="79395"/>
                  </a:lnTo>
                  <a:lnTo>
                    <a:pt x="114300" y="57150"/>
                  </a:lnTo>
                  <a:close/>
                </a:path>
              </a:pathLst>
            </a:custGeom>
            <a:solidFill>
              <a:srgbClr val="0072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216937" y="3587762"/>
              <a:ext cx="4864100" cy="484505"/>
            </a:xfrm>
            <a:custGeom>
              <a:avLst/>
              <a:gdLst/>
              <a:ahLst/>
              <a:cxnLst/>
              <a:rect l="l" t="t" r="r" b="b"/>
              <a:pathLst>
                <a:path w="4864100" h="484504">
                  <a:moveTo>
                    <a:pt x="114300" y="269875"/>
                  </a:moveTo>
                  <a:lnTo>
                    <a:pt x="109804" y="247624"/>
                  </a:lnTo>
                  <a:lnTo>
                    <a:pt x="97561" y="229463"/>
                  </a:lnTo>
                  <a:lnTo>
                    <a:pt x="79400" y="217208"/>
                  </a:lnTo>
                  <a:lnTo>
                    <a:pt x="57150" y="212725"/>
                  </a:lnTo>
                  <a:lnTo>
                    <a:pt x="34899" y="217208"/>
                  </a:lnTo>
                  <a:lnTo>
                    <a:pt x="16738" y="229463"/>
                  </a:lnTo>
                  <a:lnTo>
                    <a:pt x="4495" y="247624"/>
                  </a:lnTo>
                  <a:lnTo>
                    <a:pt x="0" y="269875"/>
                  </a:lnTo>
                  <a:lnTo>
                    <a:pt x="4495" y="292112"/>
                  </a:lnTo>
                  <a:lnTo>
                    <a:pt x="16738" y="310286"/>
                  </a:lnTo>
                  <a:lnTo>
                    <a:pt x="34912" y="322529"/>
                  </a:lnTo>
                  <a:lnTo>
                    <a:pt x="38100" y="323176"/>
                  </a:lnTo>
                  <a:lnTo>
                    <a:pt x="38100" y="484187"/>
                  </a:lnTo>
                  <a:lnTo>
                    <a:pt x="76200" y="484187"/>
                  </a:lnTo>
                  <a:lnTo>
                    <a:pt x="76200" y="327025"/>
                  </a:lnTo>
                  <a:lnTo>
                    <a:pt x="76200" y="323176"/>
                  </a:lnTo>
                  <a:lnTo>
                    <a:pt x="79400" y="322529"/>
                  </a:lnTo>
                  <a:lnTo>
                    <a:pt x="97561" y="310286"/>
                  </a:lnTo>
                  <a:lnTo>
                    <a:pt x="109804" y="292112"/>
                  </a:lnTo>
                  <a:lnTo>
                    <a:pt x="114300" y="269875"/>
                  </a:lnTo>
                  <a:close/>
                </a:path>
                <a:path w="4864100" h="484504">
                  <a:moveTo>
                    <a:pt x="2489200" y="57150"/>
                  </a:moveTo>
                  <a:lnTo>
                    <a:pt x="2484704" y="34899"/>
                  </a:lnTo>
                  <a:lnTo>
                    <a:pt x="2472461" y="16738"/>
                  </a:lnTo>
                  <a:lnTo>
                    <a:pt x="2454300" y="4483"/>
                  </a:lnTo>
                  <a:lnTo>
                    <a:pt x="2432050" y="0"/>
                  </a:lnTo>
                  <a:lnTo>
                    <a:pt x="2409799" y="4483"/>
                  </a:lnTo>
                  <a:lnTo>
                    <a:pt x="2391638" y="16738"/>
                  </a:lnTo>
                  <a:lnTo>
                    <a:pt x="2379395" y="34899"/>
                  </a:lnTo>
                  <a:lnTo>
                    <a:pt x="2374900" y="57150"/>
                  </a:lnTo>
                  <a:lnTo>
                    <a:pt x="2379395" y="79387"/>
                  </a:lnTo>
                  <a:lnTo>
                    <a:pt x="2391638" y="97561"/>
                  </a:lnTo>
                  <a:lnTo>
                    <a:pt x="2409812" y="109804"/>
                  </a:lnTo>
                  <a:lnTo>
                    <a:pt x="2413000" y="110451"/>
                  </a:lnTo>
                  <a:lnTo>
                    <a:pt x="2413000" y="484187"/>
                  </a:lnTo>
                  <a:lnTo>
                    <a:pt x="2451100" y="484187"/>
                  </a:lnTo>
                  <a:lnTo>
                    <a:pt x="2451100" y="114300"/>
                  </a:lnTo>
                  <a:lnTo>
                    <a:pt x="2451100" y="110451"/>
                  </a:lnTo>
                  <a:lnTo>
                    <a:pt x="2454300" y="109804"/>
                  </a:lnTo>
                  <a:lnTo>
                    <a:pt x="2472461" y="97561"/>
                  </a:lnTo>
                  <a:lnTo>
                    <a:pt x="2484704" y="79387"/>
                  </a:lnTo>
                  <a:lnTo>
                    <a:pt x="2489200" y="57150"/>
                  </a:lnTo>
                  <a:close/>
                </a:path>
                <a:path w="4864100" h="484504">
                  <a:moveTo>
                    <a:pt x="4864100" y="269875"/>
                  </a:moveTo>
                  <a:lnTo>
                    <a:pt x="4859604" y="247624"/>
                  </a:lnTo>
                  <a:lnTo>
                    <a:pt x="4847361" y="229463"/>
                  </a:lnTo>
                  <a:lnTo>
                    <a:pt x="4829200" y="217208"/>
                  </a:lnTo>
                  <a:lnTo>
                    <a:pt x="4806950" y="212725"/>
                  </a:lnTo>
                  <a:lnTo>
                    <a:pt x="4784699" y="217208"/>
                  </a:lnTo>
                  <a:lnTo>
                    <a:pt x="4766538" y="229463"/>
                  </a:lnTo>
                  <a:lnTo>
                    <a:pt x="4754296" y="247624"/>
                  </a:lnTo>
                  <a:lnTo>
                    <a:pt x="4749800" y="269875"/>
                  </a:lnTo>
                  <a:lnTo>
                    <a:pt x="4754296" y="292112"/>
                  </a:lnTo>
                  <a:lnTo>
                    <a:pt x="4766538" y="310286"/>
                  </a:lnTo>
                  <a:lnTo>
                    <a:pt x="4784712" y="322529"/>
                  </a:lnTo>
                  <a:lnTo>
                    <a:pt x="4787900" y="323176"/>
                  </a:lnTo>
                  <a:lnTo>
                    <a:pt x="4787900" y="484187"/>
                  </a:lnTo>
                  <a:lnTo>
                    <a:pt x="4826000" y="484187"/>
                  </a:lnTo>
                  <a:lnTo>
                    <a:pt x="4826000" y="327025"/>
                  </a:lnTo>
                  <a:lnTo>
                    <a:pt x="4826000" y="323176"/>
                  </a:lnTo>
                  <a:lnTo>
                    <a:pt x="4829200" y="322529"/>
                  </a:lnTo>
                  <a:lnTo>
                    <a:pt x="4847361" y="310286"/>
                  </a:lnTo>
                  <a:lnTo>
                    <a:pt x="4859604" y="292112"/>
                  </a:lnTo>
                  <a:lnTo>
                    <a:pt x="4864100" y="269875"/>
                  </a:lnTo>
                  <a:close/>
                </a:path>
              </a:pathLst>
            </a:custGeom>
            <a:solidFill>
              <a:srgbClr val="D9531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86644" y="4071937"/>
              <a:ext cx="7124700" cy="0"/>
            </a:xfrm>
            <a:custGeom>
              <a:avLst/>
              <a:gdLst/>
              <a:ahLst/>
              <a:cxnLst/>
              <a:rect l="l" t="t" r="r" b="b"/>
              <a:pathLst>
                <a:path w="7124700" h="0">
                  <a:moveTo>
                    <a:pt x="0" y="0"/>
                  </a:moveTo>
                  <a:lnTo>
                    <a:pt x="7124700" y="1"/>
                  </a:lnTo>
                </a:path>
              </a:pathLst>
            </a:custGeom>
            <a:ln w="19050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286668" y="2767013"/>
              <a:ext cx="325755" cy="114300"/>
            </a:xfrm>
            <a:custGeom>
              <a:avLst/>
              <a:gdLst/>
              <a:ahLst/>
              <a:cxnLst/>
              <a:rect l="l" t="t" r="r" b="b"/>
              <a:pathLst>
                <a:path w="325755" h="114300">
                  <a:moveTo>
                    <a:pt x="268288" y="0"/>
                  </a:moveTo>
                  <a:lnTo>
                    <a:pt x="246043" y="4491"/>
                  </a:lnTo>
                  <a:lnTo>
                    <a:pt x="227877" y="16739"/>
                  </a:lnTo>
                  <a:lnTo>
                    <a:pt x="215629" y="34905"/>
                  </a:lnTo>
                  <a:lnTo>
                    <a:pt x="211138" y="57150"/>
                  </a:lnTo>
                  <a:lnTo>
                    <a:pt x="215629" y="79395"/>
                  </a:lnTo>
                  <a:lnTo>
                    <a:pt x="227876" y="97561"/>
                  </a:lnTo>
                  <a:lnTo>
                    <a:pt x="246042" y="109808"/>
                  </a:lnTo>
                  <a:lnTo>
                    <a:pt x="268287" y="114300"/>
                  </a:lnTo>
                  <a:lnTo>
                    <a:pt x="290532" y="109808"/>
                  </a:lnTo>
                  <a:lnTo>
                    <a:pt x="308698" y="97561"/>
                  </a:lnTo>
                  <a:lnTo>
                    <a:pt x="320946" y="79395"/>
                  </a:lnTo>
                  <a:lnTo>
                    <a:pt x="321592" y="76200"/>
                  </a:lnTo>
                  <a:lnTo>
                    <a:pt x="268288" y="76200"/>
                  </a:lnTo>
                  <a:lnTo>
                    <a:pt x="268288" y="38100"/>
                  </a:lnTo>
                  <a:lnTo>
                    <a:pt x="321592" y="38100"/>
                  </a:lnTo>
                  <a:lnTo>
                    <a:pt x="320947" y="34905"/>
                  </a:lnTo>
                  <a:lnTo>
                    <a:pt x="308700" y="16739"/>
                  </a:lnTo>
                  <a:lnTo>
                    <a:pt x="290534" y="4491"/>
                  </a:lnTo>
                  <a:lnTo>
                    <a:pt x="268288" y="0"/>
                  </a:lnTo>
                  <a:close/>
                </a:path>
                <a:path w="325755" h="114300">
                  <a:moveTo>
                    <a:pt x="21498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14984" y="76200"/>
                  </a:lnTo>
                  <a:lnTo>
                    <a:pt x="211138" y="57150"/>
                  </a:lnTo>
                  <a:lnTo>
                    <a:pt x="214984" y="38100"/>
                  </a:lnTo>
                  <a:close/>
                </a:path>
                <a:path w="325755" h="114300">
                  <a:moveTo>
                    <a:pt x="321592" y="38100"/>
                  </a:moveTo>
                  <a:lnTo>
                    <a:pt x="268288" y="38100"/>
                  </a:lnTo>
                  <a:lnTo>
                    <a:pt x="268288" y="76200"/>
                  </a:lnTo>
                  <a:lnTo>
                    <a:pt x="321592" y="76200"/>
                  </a:lnTo>
                  <a:lnTo>
                    <a:pt x="325438" y="57150"/>
                  </a:lnTo>
                  <a:lnTo>
                    <a:pt x="321592" y="38100"/>
                  </a:lnTo>
                  <a:close/>
                </a:path>
              </a:pathLst>
            </a:custGeom>
            <a:solidFill>
              <a:srgbClr val="0072BD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7" name="object 3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531" y="3560762"/>
            <a:ext cx="160338" cy="107950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771264" y="3505502"/>
            <a:ext cx="181610" cy="64769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315"/>
              </a:lnSpc>
            </a:pPr>
            <a:r>
              <a:rPr dirty="0" sz="1100" spc="-50" b="1">
                <a:solidFill>
                  <a:srgbClr val="262626"/>
                </a:solidFill>
                <a:latin typeface="Arial"/>
                <a:cs typeface="Arial"/>
              </a:rPr>
              <a:t>i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854869" y="3107435"/>
            <a:ext cx="183515" cy="1525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262626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</a:pPr>
            <a:r>
              <a:rPr dirty="0" sz="1400" spc="-50" b="1">
                <a:solidFill>
                  <a:srgbClr val="262626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dirty="0" sz="1400" spc="-50" b="1">
                <a:solidFill>
                  <a:srgbClr val="262626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10" b="1">
                <a:solidFill>
                  <a:srgbClr val="262626"/>
                </a:solidFill>
                <a:latin typeface="Arial"/>
                <a:cs typeface="Arial"/>
              </a:rPr>
              <a:t>-</a:t>
            </a:r>
            <a:r>
              <a:rPr dirty="0" sz="1400" spc="-50" b="1">
                <a:solidFill>
                  <a:srgbClr val="262626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912019" y="2677667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0" b="1">
                <a:solidFill>
                  <a:srgbClr val="262626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210469" y="2700337"/>
            <a:ext cx="1295400" cy="447675"/>
          </a:xfrm>
          <a:prstGeom prst="rect">
            <a:avLst/>
          </a:prstGeom>
          <a:ln w="12700">
            <a:solidFill>
              <a:srgbClr val="262626"/>
            </a:solidFill>
          </a:ln>
        </p:spPr>
        <p:txBody>
          <a:bodyPr wrap="square" lIns="0" tIns="39369" rIns="0" bIns="0" rtlCol="0" vert="horz">
            <a:spAutoFit/>
          </a:bodyPr>
          <a:lstStyle/>
          <a:p>
            <a:pPr marL="494665" marR="19050">
              <a:lnSpc>
                <a:spcPct val="100000"/>
              </a:lnSpc>
              <a:spcBef>
                <a:spcPts val="309"/>
              </a:spcBef>
            </a:pPr>
            <a:r>
              <a:rPr dirty="0" sz="1300" spc="-10" b="1">
                <a:latin typeface="Arial"/>
                <a:cs typeface="Arial"/>
              </a:rPr>
              <a:t>estimated </a:t>
            </a:r>
            <a:r>
              <a:rPr dirty="0" sz="1300" spc="-20" b="1">
                <a:latin typeface="Arial"/>
                <a:cs typeface="Arial"/>
              </a:rPr>
              <a:t>true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1286668" y="2968627"/>
            <a:ext cx="5932805" cy="2120265"/>
            <a:chOff x="1286668" y="2968627"/>
            <a:chExt cx="5932805" cy="2120265"/>
          </a:xfrm>
        </p:grpSpPr>
        <p:sp>
          <p:nvSpPr>
            <p:cNvPr id="43" name="object 43" descr=""/>
            <p:cNvSpPr/>
            <p:nvPr/>
          </p:nvSpPr>
          <p:spPr>
            <a:xfrm>
              <a:off x="1286668" y="2968627"/>
              <a:ext cx="325755" cy="114300"/>
            </a:xfrm>
            <a:custGeom>
              <a:avLst/>
              <a:gdLst/>
              <a:ahLst/>
              <a:cxnLst/>
              <a:rect l="l" t="t" r="r" b="b"/>
              <a:pathLst>
                <a:path w="325755" h="114300">
                  <a:moveTo>
                    <a:pt x="268288" y="0"/>
                  </a:moveTo>
                  <a:lnTo>
                    <a:pt x="246042" y="4491"/>
                  </a:lnTo>
                  <a:lnTo>
                    <a:pt x="227877" y="16738"/>
                  </a:lnTo>
                  <a:lnTo>
                    <a:pt x="215629" y="34904"/>
                  </a:lnTo>
                  <a:lnTo>
                    <a:pt x="211139" y="57150"/>
                  </a:lnTo>
                  <a:lnTo>
                    <a:pt x="215630" y="79395"/>
                  </a:lnTo>
                  <a:lnTo>
                    <a:pt x="227878" y="97561"/>
                  </a:lnTo>
                  <a:lnTo>
                    <a:pt x="246046" y="109808"/>
                  </a:lnTo>
                  <a:lnTo>
                    <a:pt x="268287" y="114300"/>
                  </a:lnTo>
                  <a:lnTo>
                    <a:pt x="290532" y="109808"/>
                  </a:lnTo>
                  <a:lnTo>
                    <a:pt x="308698" y="97561"/>
                  </a:lnTo>
                  <a:lnTo>
                    <a:pt x="320946" y="79395"/>
                  </a:lnTo>
                  <a:lnTo>
                    <a:pt x="321592" y="76200"/>
                  </a:lnTo>
                  <a:lnTo>
                    <a:pt x="268288" y="76200"/>
                  </a:lnTo>
                  <a:lnTo>
                    <a:pt x="268288" y="38100"/>
                  </a:lnTo>
                  <a:lnTo>
                    <a:pt x="321592" y="38100"/>
                  </a:lnTo>
                  <a:lnTo>
                    <a:pt x="320947" y="34904"/>
                  </a:lnTo>
                  <a:lnTo>
                    <a:pt x="308700" y="16738"/>
                  </a:lnTo>
                  <a:lnTo>
                    <a:pt x="290534" y="4491"/>
                  </a:lnTo>
                  <a:lnTo>
                    <a:pt x="268288" y="0"/>
                  </a:lnTo>
                  <a:close/>
                </a:path>
                <a:path w="325755" h="114300">
                  <a:moveTo>
                    <a:pt x="214984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214984" y="76200"/>
                  </a:lnTo>
                  <a:lnTo>
                    <a:pt x="211139" y="57150"/>
                  </a:lnTo>
                  <a:lnTo>
                    <a:pt x="214984" y="38100"/>
                  </a:lnTo>
                  <a:close/>
                </a:path>
                <a:path w="325755" h="114300">
                  <a:moveTo>
                    <a:pt x="321592" y="38100"/>
                  </a:moveTo>
                  <a:lnTo>
                    <a:pt x="268288" y="38100"/>
                  </a:lnTo>
                  <a:lnTo>
                    <a:pt x="268288" y="76200"/>
                  </a:lnTo>
                  <a:lnTo>
                    <a:pt x="321592" y="76200"/>
                  </a:lnTo>
                  <a:lnTo>
                    <a:pt x="325438" y="57150"/>
                  </a:lnTo>
                  <a:lnTo>
                    <a:pt x="321592" y="38100"/>
                  </a:lnTo>
                  <a:close/>
                </a:path>
              </a:pathLst>
            </a:custGeom>
            <a:solidFill>
              <a:srgbClr val="D9531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1200" y="4631372"/>
              <a:ext cx="620232" cy="45720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6279" y="4661594"/>
              <a:ext cx="257790" cy="396756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8000" y="4668330"/>
              <a:ext cx="360868" cy="3608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697312" y="1219200"/>
            <a:ext cx="1329055" cy="3390900"/>
            <a:chOff x="5697312" y="1219200"/>
            <a:chExt cx="1329055" cy="3390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11951" y="1219200"/>
              <a:ext cx="1313688" cy="277063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954231" y="1461265"/>
              <a:ext cx="828040" cy="2286000"/>
            </a:xfrm>
            <a:custGeom>
              <a:avLst/>
              <a:gdLst/>
              <a:ahLst/>
              <a:cxnLst/>
              <a:rect l="l" t="t" r="r" b="b"/>
              <a:pathLst>
                <a:path w="828040" h="2286000">
                  <a:moveTo>
                    <a:pt x="689635" y="0"/>
                  </a:moveTo>
                  <a:lnTo>
                    <a:pt x="137932" y="0"/>
                  </a:lnTo>
                  <a:lnTo>
                    <a:pt x="94335" y="7031"/>
                  </a:lnTo>
                  <a:lnTo>
                    <a:pt x="56471" y="26612"/>
                  </a:lnTo>
                  <a:lnTo>
                    <a:pt x="26613" y="56470"/>
                  </a:lnTo>
                  <a:lnTo>
                    <a:pt x="7031" y="94334"/>
                  </a:lnTo>
                  <a:lnTo>
                    <a:pt x="0" y="137932"/>
                  </a:lnTo>
                  <a:lnTo>
                    <a:pt x="0" y="2147638"/>
                  </a:lnTo>
                  <a:lnTo>
                    <a:pt x="7031" y="2191235"/>
                  </a:lnTo>
                  <a:lnTo>
                    <a:pt x="26613" y="2229099"/>
                  </a:lnTo>
                  <a:lnTo>
                    <a:pt x="56471" y="2258957"/>
                  </a:lnTo>
                  <a:lnTo>
                    <a:pt x="94335" y="2278538"/>
                  </a:lnTo>
                  <a:lnTo>
                    <a:pt x="137932" y="2285570"/>
                  </a:lnTo>
                  <a:lnTo>
                    <a:pt x="689635" y="2285570"/>
                  </a:lnTo>
                  <a:lnTo>
                    <a:pt x="733232" y="2278538"/>
                  </a:lnTo>
                  <a:lnTo>
                    <a:pt x="771096" y="2258957"/>
                  </a:lnTo>
                  <a:lnTo>
                    <a:pt x="800954" y="2229099"/>
                  </a:lnTo>
                  <a:lnTo>
                    <a:pt x="820535" y="2191235"/>
                  </a:lnTo>
                  <a:lnTo>
                    <a:pt x="827567" y="2147638"/>
                  </a:lnTo>
                  <a:lnTo>
                    <a:pt x="827567" y="137932"/>
                  </a:lnTo>
                  <a:lnTo>
                    <a:pt x="820535" y="94334"/>
                  </a:lnTo>
                  <a:lnTo>
                    <a:pt x="800954" y="56470"/>
                  </a:lnTo>
                  <a:lnTo>
                    <a:pt x="771096" y="26612"/>
                  </a:lnTo>
                  <a:lnTo>
                    <a:pt x="733232" y="7031"/>
                  </a:lnTo>
                  <a:lnTo>
                    <a:pt x="689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954231" y="1461265"/>
              <a:ext cx="828040" cy="2286000"/>
            </a:xfrm>
            <a:custGeom>
              <a:avLst/>
              <a:gdLst/>
              <a:ahLst/>
              <a:cxnLst/>
              <a:rect l="l" t="t" r="r" b="b"/>
              <a:pathLst>
                <a:path w="828040" h="2286000">
                  <a:moveTo>
                    <a:pt x="0" y="137931"/>
                  </a:moveTo>
                  <a:lnTo>
                    <a:pt x="7031" y="94334"/>
                  </a:lnTo>
                  <a:lnTo>
                    <a:pt x="26612" y="56470"/>
                  </a:lnTo>
                  <a:lnTo>
                    <a:pt x="56470" y="26612"/>
                  </a:lnTo>
                  <a:lnTo>
                    <a:pt x="94334" y="7031"/>
                  </a:lnTo>
                  <a:lnTo>
                    <a:pt x="137931" y="0"/>
                  </a:lnTo>
                  <a:lnTo>
                    <a:pt x="689635" y="0"/>
                  </a:lnTo>
                  <a:lnTo>
                    <a:pt x="733232" y="7031"/>
                  </a:lnTo>
                  <a:lnTo>
                    <a:pt x="771096" y="26612"/>
                  </a:lnTo>
                  <a:lnTo>
                    <a:pt x="800954" y="56470"/>
                  </a:lnTo>
                  <a:lnTo>
                    <a:pt x="820535" y="94334"/>
                  </a:lnTo>
                  <a:lnTo>
                    <a:pt x="827567" y="137931"/>
                  </a:lnTo>
                  <a:lnTo>
                    <a:pt x="827567" y="2147639"/>
                  </a:lnTo>
                  <a:lnTo>
                    <a:pt x="820535" y="2191235"/>
                  </a:lnTo>
                  <a:lnTo>
                    <a:pt x="800954" y="2229099"/>
                  </a:lnTo>
                  <a:lnTo>
                    <a:pt x="771096" y="2258957"/>
                  </a:lnTo>
                  <a:lnTo>
                    <a:pt x="733232" y="2278538"/>
                  </a:lnTo>
                  <a:lnTo>
                    <a:pt x="689635" y="2285570"/>
                  </a:lnTo>
                  <a:lnTo>
                    <a:pt x="137931" y="2285570"/>
                  </a:lnTo>
                  <a:lnTo>
                    <a:pt x="94334" y="2278538"/>
                  </a:lnTo>
                  <a:lnTo>
                    <a:pt x="56470" y="2258957"/>
                  </a:lnTo>
                  <a:lnTo>
                    <a:pt x="26612" y="2229099"/>
                  </a:lnTo>
                  <a:lnTo>
                    <a:pt x="7031" y="2191235"/>
                  </a:lnTo>
                  <a:lnTo>
                    <a:pt x="0" y="2147639"/>
                  </a:lnTo>
                  <a:lnTo>
                    <a:pt x="0" y="137931"/>
                  </a:lnTo>
                  <a:close/>
                </a:path>
              </a:pathLst>
            </a:custGeom>
            <a:ln w="264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697312" y="3934111"/>
              <a:ext cx="1329055" cy="675640"/>
            </a:xfrm>
            <a:custGeom>
              <a:avLst/>
              <a:gdLst/>
              <a:ahLst/>
              <a:cxnLst/>
              <a:rect l="l" t="t" r="r" b="b"/>
              <a:pathLst>
                <a:path w="1329054" h="675639">
                  <a:moveTo>
                    <a:pt x="1221709" y="0"/>
                  </a:moveTo>
                  <a:lnTo>
                    <a:pt x="1214565" y="7924"/>
                  </a:lnTo>
                  <a:lnTo>
                    <a:pt x="1235787" y="35380"/>
                  </a:lnTo>
                  <a:lnTo>
                    <a:pt x="1254246" y="67181"/>
                  </a:lnTo>
                  <a:lnTo>
                    <a:pt x="1269943" y="103329"/>
                  </a:lnTo>
                  <a:lnTo>
                    <a:pt x="1282877" y="143823"/>
                  </a:lnTo>
                  <a:lnTo>
                    <a:pt x="1292986" y="187931"/>
                  </a:lnTo>
                  <a:lnTo>
                    <a:pt x="1300206" y="234920"/>
                  </a:lnTo>
                  <a:lnTo>
                    <a:pt x="1304538" y="284790"/>
                  </a:lnTo>
                  <a:lnTo>
                    <a:pt x="1305976" y="337319"/>
                  </a:lnTo>
                  <a:lnTo>
                    <a:pt x="1304538" y="390534"/>
                  </a:lnTo>
                  <a:lnTo>
                    <a:pt x="1300206" y="440568"/>
                  </a:lnTo>
                  <a:lnTo>
                    <a:pt x="1292986" y="487644"/>
                  </a:lnTo>
                  <a:lnTo>
                    <a:pt x="1282877" y="531762"/>
                  </a:lnTo>
                  <a:lnTo>
                    <a:pt x="1269943" y="572232"/>
                  </a:lnTo>
                  <a:lnTo>
                    <a:pt x="1254246" y="608363"/>
                  </a:lnTo>
                  <a:lnTo>
                    <a:pt x="1214565" y="667605"/>
                  </a:lnTo>
                  <a:lnTo>
                    <a:pt x="1221709" y="675530"/>
                  </a:lnTo>
                  <a:lnTo>
                    <a:pt x="1266622" y="616901"/>
                  </a:lnTo>
                  <a:lnTo>
                    <a:pt x="1284924" y="580701"/>
                  </a:lnTo>
                  <a:lnTo>
                    <a:pt x="1300457" y="539911"/>
                  </a:lnTo>
                  <a:lnTo>
                    <a:pt x="1312837" y="494935"/>
                  </a:lnTo>
                  <a:lnTo>
                    <a:pt x="1321679" y="446177"/>
                  </a:lnTo>
                  <a:lnTo>
                    <a:pt x="1326985" y="393639"/>
                  </a:lnTo>
                  <a:lnTo>
                    <a:pt x="1328747" y="337541"/>
                  </a:lnTo>
                  <a:lnTo>
                    <a:pt x="1328754" y="337319"/>
                  </a:lnTo>
                  <a:lnTo>
                    <a:pt x="1327092" y="284790"/>
                  </a:lnTo>
                  <a:lnTo>
                    <a:pt x="1321679" y="229130"/>
                  </a:lnTo>
                  <a:lnTo>
                    <a:pt x="1312837" y="180540"/>
                  </a:lnTo>
                  <a:lnTo>
                    <a:pt x="1300457" y="135619"/>
                  </a:lnTo>
                  <a:lnTo>
                    <a:pt x="1284924" y="94829"/>
                  </a:lnTo>
                  <a:lnTo>
                    <a:pt x="1266622" y="58629"/>
                  </a:lnTo>
                  <a:lnTo>
                    <a:pt x="1245550" y="27019"/>
                  </a:lnTo>
                  <a:lnTo>
                    <a:pt x="1221709" y="0"/>
                  </a:lnTo>
                  <a:close/>
                </a:path>
                <a:path w="1329054" h="675639">
                  <a:moveTo>
                    <a:pt x="107044" y="0"/>
                  </a:moveTo>
                  <a:lnTo>
                    <a:pt x="62131" y="58629"/>
                  </a:lnTo>
                  <a:lnTo>
                    <a:pt x="43829" y="94829"/>
                  </a:lnTo>
                  <a:lnTo>
                    <a:pt x="28296" y="135619"/>
                  </a:lnTo>
                  <a:lnTo>
                    <a:pt x="15916" y="180540"/>
                  </a:lnTo>
                  <a:lnTo>
                    <a:pt x="7074" y="229130"/>
                  </a:lnTo>
                  <a:lnTo>
                    <a:pt x="1768" y="281390"/>
                  </a:lnTo>
                  <a:lnTo>
                    <a:pt x="0" y="337319"/>
                  </a:lnTo>
                  <a:lnTo>
                    <a:pt x="1671" y="390534"/>
                  </a:lnTo>
                  <a:lnTo>
                    <a:pt x="7074" y="446177"/>
                  </a:lnTo>
                  <a:lnTo>
                    <a:pt x="15916" y="494935"/>
                  </a:lnTo>
                  <a:lnTo>
                    <a:pt x="28296" y="539911"/>
                  </a:lnTo>
                  <a:lnTo>
                    <a:pt x="43829" y="580701"/>
                  </a:lnTo>
                  <a:lnTo>
                    <a:pt x="62131" y="616901"/>
                  </a:lnTo>
                  <a:lnTo>
                    <a:pt x="107044" y="675530"/>
                  </a:lnTo>
                  <a:lnTo>
                    <a:pt x="114188" y="667605"/>
                  </a:lnTo>
                  <a:lnTo>
                    <a:pt x="92966" y="640154"/>
                  </a:lnTo>
                  <a:lnTo>
                    <a:pt x="74507" y="608363"/>
                  </a:lnTo>
                  <a:lnTo>
                    <a:pt x="58810" y="572232"/>
                  </a:lnTo>
                  <a:lnTo>
                    <a:pt x="45876" y="531762"/>
                  </a:lnTo>
                  <a:lnTo>
                    <a:pt x="35767" y="487644"/>
                  </a:lnTo>
                  <a:lnTo>
                    <a:pt x="28547" y="440568"/>
                  </a:lnTo>
                  <a:lnTo>
                    <a:pt x="24215" y="390534"/>
                  </a:lnTo>
                  <a:lnTo>
                    <a:pt x="22771" y="337541"/>
                  </a:lnTo>
                  <a:lnTo>
                    <a:pt x="24215" y="284790"/>
                  </a:lnTo>
                  <a:lnTo>
                    <a:pt x="28547" y="234920"/>
                  </a:lnTo>
                  <a:lnTo>
                    <a:pt x="35767" y="187931"/>
                  </a:lnTo>
                  <a:lnTo>
                    <a:pt x="45876" y="143823"/>
                  </a:lnTo>
                  <a:lnTo>
                    <a:pt x="58810" y="103329"/>
                  </a:lnTo>
                  <a:lnTo>
                    <a:pt x="74507" y="67181"/>
                  </a:lnTo>
                  <a:lnTo>
                    <a:pt x="114188" y="7924"/>
                  </a:lnTo>
                  <a:lnTo>
                    <a:pt x="107044" y="0"/>
                  </a:lnTo>
                  <a:close/>
                </a:path>
              </a:pathLst>
            </a:custGeom>
            <a:solidFill>
              <a:srgbClr val="0033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5002417" y="4096004"/>
            <a:ext cx="648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336F"/>
                </a:solidFill>
                <a:latin typeface="Cambria Math"/>
                <a:cs typeface="Cambria Math"/>
              </a:rPr>
              <a:t>≈</a:t>
            </a:r>
            <a:r>
              <a:rPr dirty="0" sz="1800" spc="85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sz="1800" spc="-25">
                <a:solidFill>
                  <a:srgbClr val="00336F"/>
                </a:solidFill>
                <a:latin typeface="Cambria Math"/>
                <a:cs typeface="Cambria Math"/>
              </a:rPr>
              <a:t>𝑎𝑣𝑔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325185" y="4111244"/>
            <a:ext cx="723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00336F"/>
                </a:solidFill>
                <a:latin typeface="Cambria Math"/>
                <a:cs typeface="Cambria Math"/>
              </a:rPr>
              <a:t>,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857132" y="4041383"/>
            <a:ext cx="943610" cy="457200"/>
            <a:chOff x="5857132" y="4041383"/>
            <a:chExt cx="943610" cy="45720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7132" y="4041383"/>
              <a:ext cx="620232" cy="4572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2932" y="4064426"/>
              <a:ext cx="257790" cy="396755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10540" y="4653787"/>
            <a:ext cx="7423150" cy="151193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219710" indent="-181610">
              <a:lnSpc>
                <a:spcPct val="100000"/>
              </a:lnSpc>
              <a:spcBef>
                <a:spcPts val="725"/>
              </a:spcBef>
              <a:buClr>
                <a:srgbClr val="93A299"/>
              </a:buClr>
              <a:buSzPct val="83333"/>
              <a:buChar char="•"/>
              <a:tabLst>
                <a:tab pos="2197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Some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dimensions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redundant</a:t>
            </a:r>
            <a:endParaRPr sz="2400">
              <a:latin typeface="Arial"/>
              <a:cs typeface="Arial"/>
            </a:endParaRPr>
          </a:p>
          <a:p>
            <a:pPr lvl="1" marL="494030" indent="-182245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940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Zero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dirty="0" baseline="25641" sz="1950">
                <a:solidFill>
                  <a:srgbClr val="003470"/>
                </a:solidFill>
                <a:latin typeface="Arial"/>
                <a:cs typeface="Arial"/>
              </a:rPr>
              <a:t>rd</a:t>
            </a:r>
            <a:r>
              <a:rPr dirty="0" baseline="25641" sz="1950" spc="247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dimension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not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captured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by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first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two</a:t>
            </a:r>
            <a:endParaRPr sz="2000">
              <a:latin typeface="Arial"/>
              <a:cs typeface="Arial"/>
            </a:endParaRPr>
          </a:p>
          <a:p>
            <a:pPr lvl="1" marL="495300" marR="1628139" indent="-182880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953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you’re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something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like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linear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regression,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redundancy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causes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noise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amplified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64927" y="1784027"/>
            <a:ext cx="792480" cy="184785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33655">
              <a:lnSpc>
                <a:spcPct val="100000"/>
              </a:lnSpc>
              <a:spcBef>
                <a:spcPts val="915"/>
              </a:spcBef>
            </a:pPr>
            <a:r>
              <a:rPr dirty="0" sz="1900" spc="90">
                <a:latin typeface="Times New Roman"/>
                <a:cs typeface="Times New Roman"/>
              </a:rPr>
              <a:t>232.03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900" spc="90">
                <a:latin typeface="Times New Roman"/>
                <a:cs typeface="Times New Roman"/>
              </a:rPr>
              <a:t>156.29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900" spc="90">
                <a:latin typeface="Times New Roman"/>
                <a:cs typeface="Times New Roman"/>
              </a:rPr>
              <a:t>113.82</a:t>
            </a:r>
            <a:endParaRPr sz="19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245"/>
              </a:spcBef>
            </a:pPr>
            <a:r>
              <a:rPr dirty="0" sz="1900" spc="90">
                <a:latin typeface="Times New Roman"/>
                <a:cs typeface="Times New Roman"/>
              </a:rPr>
              <a:t>229.07</a:t>
            </a:r>
            <a:endParaRPr sz="190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  <a:spcBef>
                <a:spcPts val="819"/>
              </a:spcBef>
            </a:pPr>
            <a:r>
              <a:rPr dirty="0" sz="1900" spc="90">
                <a:latin typeface="Times New Roman"/>
                <a:cs typeface="Times New Roman"/>
              </a:rPr>
              <a:t>287.72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90663" y="1788633"/>
            <a:ext cx="129539" cy="19532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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5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</a:pP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107923" y="1788633"/>
            <a:ext cx="574675" cy="560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30"/>
              </a:spcBef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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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2085"/>
              </a:lnSpc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107923" y="2267550"/>
            <a:ext cx="574675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082523" y="2506049"/>
            <a:ext cx="625475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900" spc="90">
                <a:latin typeface="Symbol"/>
                <a:cs typeface="Symbol"/>
              </a:rPr>
              <a:t></a:t>
            </a:r>
            <a:r>
              <a:rPr dirty="0" sz="1900" spc="-190">
                <a:latin typeface="Times New Roman"/>
                <a:cs typeface="Times New Roman"/>
              </a:rPr>
              <a:t> </a:t>
            </a:r>
            <a:r>
              <a:rPr dirty="0" baseline="-20467" sz="2850" spc="179">
                <a:latin typeface="Symbol"/>
                <a:cs typeface="Symbol"/>
              </a:rPr>
              <a:t></a:t>
            </a:r>
            <a:r>
              <a:rPr dirty="0" baseline="-20467" sz="2850" spc="-367">
                <a:latin typeface="Times New Roman"/>
                <a:cs typeface="Times New Roman"/>
              </a:rPr>
              <a:t> </a:t>
            </a:r>
            <a:r>
              <a:rPr dirty="0" baseline="-20467" sz="2850" spc="60">
                <a:latin typeface="Times New Roman"/>
                <a:cs typeface="Times New Roman"/>
              </a:rPr>
              <a:t>1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107923" y="2744550"/>
            <a:ext cx="574675" cy="997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  <a:tabLst>
                <a:tab pos="457200" algn="l"/>
              </a:tabLst>
            </a:pPr>
            <a:r>
              <a:rPr dirty="0" sz="1900" spc="40">
                <a:latin typeface="Symbol"/>
                <a:cs typeface="Symbol"/>
              </a:rPr>
              <a:t>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944015" y="1784027"/>
            <a:ext cx="508000" cy="184785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900" spc="75">
                <a:latin typeface="Times New Roman"/>
                <a:cs typeface="Times New Roman"/>
              </a:rPr>
              <a:t>63.9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900" spc="75">
                <a:latin typeface="Times New Roman"/>
                <a:cs typeface="Times New Roman"/>
              </a:rPr>
              <a:t>28.9</a:t>
            </a:r>
            <a:endParaRPr sz="1900">
              <a:latin typeface="Times New Roman"/>
              <a:cs typeface="Times New Roman"/>
            </a:endParaRPr>
          </a:p>
          <a:p>
            <a:pPr marL="20320">
              <a:lnSpc>
                <a:spcPct val="100000"/>
              </a:lnSpc>
              <a:spcBef>
                <a:spcPts val="240"/>
              </a:spcBef>
            </a:pPr>
            <a:r>
              <a:rPr dirty="0" sz="1900" spc="75">
                <a:latin typeface="Times New Roman"/>
                <a:cs typeface="Times New Roman"/>
              </a:rPr>
              <a:t>54.3</a:t>
            </a:r>
            <a:endParaRPr sz="19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45"/>
              </a:spcBef>
            </a:pPr>
            <a:r>
              <a:rPr dirty="0" sz="1900" spc="75">
                <a:latin typeface="Times New Roman"/>
                <a:cs typeface="Times New Roman"/>
              </a:rPr>
              <a:t>69.8</a:t>
            </a:r>
            <a:endParaRPr sz="190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819"/>
              </a:spcBef>
            </a:pPr>
            <a:r>
              <a:rPr dirty="0" sz="1900" spc="75">
                <a:latin typeface="Times New Roman"/>
                <a:cs typeface="Times New Roman"/>
              </a:rPr>
              <a:t>50.4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706665" y="1788633"/>
            <a:ext cx="594995" cy="560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30"/>
              </a:spcBef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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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2085"/>
              </a:lnSpc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706665" y="2267550"/>
            <a:ext cx="594995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3681265" y="2506049"/>
            <a:ext cx="645795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900" spc="190">
                <a:latin typeface="Symbol"/>
                <a:cs typeface="Symbol"/>
              </a:rPr>
              <a:t></a:t>
            </a:r>
            <a:r>
              <a:rPr dirty="0" baseline="-20467" sz="2850" spc="284">
                <a:latin typeface="Symbol"/>
                <a:cs typeface="Symbol"/>
              </a:rPr>
              <a:t></a:t>
            </a:r>
            <a:r>
              <a:rPr dirty="0" baseline="-20467" sz="2850" spc="-217">
                <a:latin typeface="Times New Roman"/>
                <a:cs typeface="Times New Roman"/>
              </a:rPr>
              <a:t> </a:t>
            </a:r>
            <a:r>
              <a:rPr dirty="0" baseline="-20467" sz="2850" spc="195">
                <a:latin typeface="Times New Roman"/>
                <a:cs typeface="Times New Roman"/>
              </a:rPr>
              <a:t>2</a:t>
            </a:r>
            <a:r>
              <a:rPr dirty="0" sz="1900" spc="13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3706665" y="2744550"/>
            <a:ext cx="594995" cy="997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  <a:tabLst>
                <a:tab pos="477520" algn="l"/>
              </a:tabLst>
            </a:pPr>
            <a:r>
              <a:rPr dirty="0" sz="1900" spc="40">
                <a:latin typeface="Symbol"/>
                <a:cs typeface="Symbol"/>
              </a:rPr>
              <a:t>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554762" y="1784027"/>
            <a:ext cx="518795" cy="184785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915"/>
              </a:spcBef>
            </a:pPr>
            <a:r>
              <a:rPr dirty="0" sz="1900" spc="75">
                <a:latin typeface="Times New Roman"/>
                <a:cs typeface="Times New Roman"/>
              </a:rPr>
              <a:t>54.0</a:t>
            </a:r>
            <a:endParaRPr sz="19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819"/>
              </a:spcBef>
            </a:pPr>
            <a:r>
              <a:rPr dirty="0" sz="1900" spc="75">
                <a:latin typeface="Times New Roman"/>
                <a:cs typeface="Times New Roman"/>
              </a:rPr>
              <a:t>45.1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900" spc="75">
                <a:latin typeface="Times New Roman"/>
                <a:cs typeface="Times New Roman"/>
              </a:rPr>
              <a:t>13.3</a:t>
            </a:r>
            <a:endParaRPr sz="19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245"/>
              </a:spcBef>
            </a:pPr>
            <a:r>
              <a:rPr dirty="0" sz="1900" spc="75">
                <a:latin typeface="Times New Roman"/>
                <a:cs typeface="Times New Roman"/>
              </a:rPr>
              <a:t>49.5</a:t>
            </a:r>
            <a:endParaRPr sz="19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819"/>
              </a:spcBef>
            </a:pPr>
            <a:r>
              <a:rPr dirty="0" sz="1900" spc="75">
                <a:latin typeface="Times New Roman"/>
                <a:cs typeface="Times New Roman"/>
              </a:rPr>
              <a:t>85.4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121021" y="1784027"/>
            <a:ext cx="514350" cy="1847850"/>
          </a:xfrm>
          <a:prstGeom prst="rect">
            <a:avLst/>
          </a:prstGeom>
        </p:spPr>
        <p:txBody>
          <a:bodyPr wrap="square" lIns="0" tIns="116205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915"/>
              </a:spcBef>
            </a:pPr>
            <a:r>
              <a:rPr dirty="0" sz="1900" spc="75">
                <a:latin typeface="Times New Roman"/>
                <a:cs typeface="Times New Roman"/>
              </a:rPr>
              <a:t>59.1</a:t>
            </a: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900" spc="75">
                <a:latin typeface="Times New Roman"/>
                <a:cs typeface="Times New Roman"/>
              </a:rPr>
              <a:t>36.9</a:t>
            </a:r>
            <a:endParaRPr sz="190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240"/>
              </a:spcBef>
            </a:pPr>
            <a:r>
              <a:rPr dirty="0" sz="1900" spc="75">
                <a:latin typeface="Times New Roman"/>
                <a:cs typeface="Times New Roman"/>
              </a:rPr>
              <a:t>33.7</a:t>
            </a:r>
            <a:endParaRPr sz="190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  <a:spcBef>
                <a:spcPts val="245"/>
              </a:spcBef>
            </a:pPr>
            <a:r>
              <a:rPr dirty="0" sz="1900" spc="75">
                <a:latin typeface="Times New Roman"/>
                <a:cs typeface="Times New Roman"/>
              </a:rPr>
              <a:t>59.7</a:t>
            </a:r>
            <a:endParaRPr sz="19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819"/>
              </a:spcBef>
            </a:pPr>
            <a:r>
              <a:rPr dirty="0" sz="1900" spc="75">
                <a:latin typeface="Times New Roman"/>
                <a:cs typeface="Times New Roman"/>
              </a:rPr>
              <a:t>67.9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318825" y="1788633"/>
            <a:ext cx="546100" cy="560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30"/>
              </a:spcBef>
              <a:tabLst>
                <a:tab pos="429259" algn="l"/>
              </a:tabLst>
            </a:pPr>
            <a:r>
              <a:rPr dirty="0" sz="1900" spc="40">
                <a:latin typeface="Symbol"/>
                <a:cs typeface="Symbol"/>
              </a:rPr>
              <a:t>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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2085"/>
              </a:lnSpc>
              <a:tabLst>
                <a:tab pos="429259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5318825" y="2267550"/>
            <a:ext cx="546100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29259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293425" y="2506049"/>
            <a:ext cx="596900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sz="1900" spc="140">
                <a:latin typeface="Symbol"/>
                <a:cs typeface="Symbol"/>
              </a:rPr>
              <a:t></a:t>
            </a:r>
            <a:r>
              <a:rPr dirty="0" baseline="-20467" sz="2850" spc="209">
                <a:latin typeface="Symbol"/>
                <a:cs typeface="Symbol"/>
              </a:rPr>
              <a:t></a:t>
            </a:r>
            <a:r>
              <a:rPr dirty="0" baseline="-20467" sz="2850" spc="209">
                <a:latin typeface="Times New Roman"/>
                <a:cs typeface="Times New Roman"/>
              </a:rPr>
              <a:t>1</a:t>
            </a:r>
            <a:r>
              <a:rPr dirty="0" sz="1900" spc="1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318825" y="2744550"/>
            <a:ext cx="546100" cy="997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  <a:tabLst>
                <a:tab pos="429259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  <a:tabLst>
                <a:tab pos="429259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  <a:tabLst>
                <a:tab pos="429259" algn="l"/>
              </a:tabLst>
            </a:pPr>
            <a:r>
              <a:rPr dirty="0" sz="1900" spc="40">
                <a:latin typeface="Symbol"/>
                <a:cs typeface="Symbol"/>
              </a:rPr>
              <a:t>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  <a:tabLst>
                <a:tab pos="429259" algn="l"/>
              </a:tabLst>
            </a:pPr>
            <a:r>
              <a:rPr dirty="0" sz="1900" spc="40">
                <a:latin typeface="Symbol"/>
                <a:cs typeface="Symbol"/>
              </a:rPr>
              <a:t></a:t>
            </a:r>
            <a:r>
              <a:rPr dirty="0" sz="1900">
                <a:latin typeface="Times New Roman"/>
                <a:cs typeface="Times New Roman"/>
              </a:rPr>
              <a:t>	</a:t>
            </a: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883672" y="1788633"/>
            <a:ext cx="129539" cy="560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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2085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883672" y="2267550"/>
            <a:ext cx="129539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883672" y="2744550"/>
            <a:ext cx="129539" cy="99758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25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0"/>
              </a:lnSpc>
            </a:pPr>
            <a:r>
              <a:rPr dirty="0" sz="1900" spc="40">
                <a:latin typeface="Symbol"/>
                <a:cs typeface="Symbol"/>
              </a:rPr>
              <a:t>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7531241" y="1605553"/>
            <a:ext cx="283210" cy="9334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52069">
              <a:lnSpc>
                <a:spcPct val="100000"/>
              </a:lnSpc>
            </a:pPr>
            <a:r>
              <a:rPr dirty="0" sz="2000" spc="-25" i="1">
                <a:latin typeface="Symbol"/>
                <a:cs typeface="Symbol"/>
              </a:rPr>
              <a:t></a:t>
            </a:r>
            <a:r>
              <a:rPr dirty="0" baseline="-25252" sz="1650" spc="-37">
                <a:latin typeface="Times New Roman"/>
                <a:cs typeface="Times New Roman"/>
              </a:rPr>
              <a:t>1</a:t>
            </a:r>
            <a:endParaRPr baseline="-25252" sz="16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175"/>
              </a:spcBef>
            </a:pPr>
            <a:r>
              <a:rPr dirty="0" sz="2000" spc="70" i="1">
                <a:latin typeface="Symbol"/>
                <a:cs typeface="Symbol"/>
              </a:rPr>
              <a:t></a:t>
            </a:r>
            <a:r>
              <a:rPr dirty="0" baseline="-25252" sz="1650" spc="104">
                <a:latin typeface="Times New Roman"/>
                <a:cs typeface="Times New Roman"/>
              </a:rPr>
              <a:t>2</a:t>
            </a:r>
            <a:endParaRPr baseline="-25252" sz="1650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562290" y="2588299"/>
            <a:ext cx="14478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0" i="1">
                <a:latin typeface="Symbol"/>
                <a:cs typeface="Symbol"/>
              </a:rPr>
              <a:t>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687280" y="2762453"/>
            <a:ext cx="104139" cy="1962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100" spc="15">
                <a:latin typeface="Times New Roman"/>
                <a:cs typeface="Times New Roman"/>
              </a:rPr>
              <a:t>3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7530534" y="2821069"/>
            <a:ext cx="287020" cy="9334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dirty="0" sz="2000" spc="80" i="1">
                <a:latin typeface="Symbol"/>
                <a:cs typeface="Symbol"/>
              </a:rPr>
              <a:t></a:t>
            </a:r>
            <a:r>
              <a:rPr dirty="0" baseline="-25252" sz="1650" spc="120">
                <a:latin typeface="Times New Roman"/>
                <a:cs typeface="Times New Roman"/>
              </a:rPr>
              <a:t>4</a:t>
            </a:r>
            <a:endParaRPr baseline="-25252" sz="1650">
              <a:latin typeface="Times New Roman"/>
              <a:cs typeface="Times New Roman"/>
            </a:endParaRPr>
          </a:p>
          <a:p>
            <a:pPr marL="41275">
              <a:lnSpc>
                <a:spcPct val="100000"/>
              </a:lnSpc>
              <a:spcBef>
                <a:spcPts val="1175"/>
              </a:spcBef>
            </a:pPr>
            <a:r>
              <a:rPr dirty="0" sz="2000" spc="70" i="1">
                <a:latin typeface="Symbol"/>
                <a:cs typeface="Symbol"/>
              </a:rPr>
              <a:t></a:t>
            </a:r>
            <a:r>
              <a:rPr dirty="0" baseline="-25252" sz="1650" spc="104">
                <a:latin typeface="Times New Roman"/>
                <a:cs typeface="Times New Roman"/>
              </a:rPr>
              <a:t>5</a:t>
            </a:r>
            <a:endParaRPr baseline="-25252" sz="1650">
              <a:latin typeface="Times New Roman"/>
              <a:cs typeface="Times New Roman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7181670" y="1668423"/>
            <a:ext cx="129539" cy="5607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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2085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181670" y="2147341"/>
            <a:ext cx="129539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6858272" y="2385841"/>
            <a:ext cx="478790" cy="3200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dirty="0" baseline="-27777" sz="2850" spc="292">
                <a:latin typeface="Symbol"/>
                <a:cs typeface="Symbol"/>
              </a:rPr>
              <a:t></a:t>
            </a:r>
            <a:r>
              <a:rPr dirty="0" baseline="-48245" sz="2850" spc="292">
                <a:latin typeface="Symbol"/>
                <a:cs typeface="Symbol"/>
              </a:rPr>
              <a:t></a:t>
            </a:r>
            <a:r>
              <a:rPr dirty="0" sz="1900" spc="195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181670" y="2624341"/>
            <a:ext cx="129539" cy="12376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35"/>
              </a:lnSpc>
            </a:pPr>
            <a:r>
              <a:rPr dirty="0" sz="1900" spc="40">
                <a:latin typeface="Symbol"/>
                <a:cs typeface="Symbol"/>
              </a:rPr>
              <a:t>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5"/>
              </a:lnSpc>
            </a:pPr>
            <a:r>
              <a:rPr dirty="0" sz="1900" spc="40">
                <a:latin typeface="Symbol"/>
                <a:cs typeface="Symbol"/>
              </a:rPr>
              <a:t>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074961" y="1668423"/>
            <a:ext cx="129539" cy="219392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2085"/>
              </a:lnSpc>
              <a:spcBef>
                <a:spcPts val="130"/>
              </a:spcBef>
            </a:pPr>
            <a:r>
              <a:rPr dirty="0" sz="1900" spc="40">
                <a:latin typeface="Symbol"/>
                <a:cs typeface="Symbol"/>
              </a:rPr>
              <a:t>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5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880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735"/>
              </a:lnSpc>
            </a:pPr>
            <a:r>
              <a:rPr dirty="0" sz="1900" spc="40">
                <a:latin typeface="Symbol"/>
                <a:cs typeface="Symbol"/>
              </a:rPr>
              <a:t></a:t>
            </a:r>
            <a:endParaRPr sz="1900">
              <a:latin typeface="Symbol"/>
              <a:cs typeface="Symbol"/>
            </a:endParaRPr>
          </a:p>
          <a:p>
            <a:pPr marL="12700">
              <a:lnSpc>
                <a:spcPts val="1935"/>
              </a:lnSpc>
            </a:pPr>
            <a:r>
              <a:rPr dirty="0" sz="1900" spc="40">
                <a:latin typeface="Symbol"/>
                <a:cs typeface="Symbol"/>
              </a:rPr>
              <a:t></a:t>
            </a:r>
            <a:endParaRPr sz="1900">
              <a:latin typeface="Symbol"/>
              <a:cs typeface="Symbol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5600" y="1431044"/>
            <a:ext cx="620232" cy="457200"/>
          </a:xfrm>
          <a:prstGeom prst="rect">
            <a:avLst/>
          </a:prstGeom>
        </p:spPr>
      </p:pic>
      <p:pic>
        <p:nvPicPr>
          <p:cNvPr id="43" name="object 4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5209" y="1461267"/>
            <a:ext cx="257790" cy="396755"/>
          </a:xfrm>
          <a:prstGeom prst="rect">
            <a:avLst/>
          </a:prstGeom>
        </p:spPr>
      </p:pic>
      <p:pic>
        <p:nvPicPr>
          <p:cNvPr id="44" name="object 4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2200" y="1527375"/>
            <a:ext cx="360868" cy="360868"/>
          </a:xfrm>
          <a:prstGeom prst="rect">
            <a:avLst/>
          </a:prstGeom>
        </p:spPr>
      </p:pic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3345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What’s</a:t>
            </a:r>
            <a:r>
              <a:rPr dirty="0" spc="-190"/>
              <a:t> </a:t>
            </a:r>
            <a:r>
              <a:rPr dirty="0" spc="-90"/>
              <a:t>going</a:t>
            </a:r>
            <a:r>
              <a:rPr dirty="0" spc="-190"/>
              <a:t> </a:t>
            </a:r>
            <a:r>
              <a:rPr dirty="0" spc="-55"/>
              <a:t>on</a:t>
            </a:r>
            <a:r>
              <a:rPr dirty="0" spc="-185"/>
              <a:t> </a:t>
            </a:r>
            <a:r>
              <a:rPr dirty="0" spc="-65"/>
              <a:t>here?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Dimension</a:t>
            </a:r>
            <a:r>
              <a:rPr dirty="0" spc="-165"/>
              <a:t> </a:t>
            </a:r>
            <a:r>
              <a:rPr dirty="0" spc="-90"/>
              <a:t>reduction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7784465" cy="28936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3675" marR="5080" indent="-181610">
              <a:lnSpc>
                <a:spcPct val="100800"/>
              </a:lnSpc>
              <a:spcBef>
                <a:spcPts val="7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945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Current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situation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live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 i="1">
                <a:solidFill>
                  <a:srgbClr val="003470"/>
                </a:solidFill>
                <a:latin typeface="Arial"/>
                <a:cs typeface="Arial"/>
              </a:rPr>
              <a:t>p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dimensional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space,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but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not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470"/>
                </a:solidFill>
                <a:latin typeface="Arial"/>
                <a:cs typeface="Arial"/>
              </a:rPr>
              <a:t>p</a:t>
            </a:r>
            <a:r>
              <a:rPr dirty="0" sz="2400" spc="-50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dimensions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equally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useful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Subset</a:t>
            </a:r>
            <a:r>
              <a:rPr dirty="0" sz="24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selection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throw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some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out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Pro: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pretty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easy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do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409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Cons: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lose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some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information,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inject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bias</a:t>
            </a:r>
            <a:endParaRPr sz="2000">
              <a:latin typeface="Arial"/>
              <a:cs typeface="Arial"/>
            </a:endParaRPr>
          </a:p>
          <a:p>
            <a:pPr marL="193675" marR="807085" indent="-181610">
              <a:lnSpc>
                <a:spcPct val="100800"/>
              </a:lnSpc>
              <a:spcBef>
                <a:spcPts val="118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945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Alternate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approach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create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2400" spc="-6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features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are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combinations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old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ones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71600" y="5334000"/>
            <a:ext cx="6248400" cy="1077595"/>
          </a:xfrm>
          <a:prstGeom prst="rect">
            <a:avLst/>
          </a:prstGeom>
          <a:solidFill>
            <a:srgbClr val="FFC000"/>
          </a:solidFill>
          <a:ln w="38100">
            <a:solidFill>
              <a:srgbClr val="00336F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algn="ctr">
              <a:lnSpc>
                <a:spcPts val="1905"/>
              </a:lnSpc>
              <a:spcBef>
                <a:spcPts val="365"/>
              </a:spcBef>
            </a:pPr>
            <a:r>
              <a:rPr dirty="0" sz="1600">
                <a:solidFill>
                  <a:srgbClr val="00336F"/>
                </a:solidFill>
                <a:latin typeface="Arial"/>
                <a:cs typeface="Arial"/>
              </a:rPr>
              <a:t>In</a:t>
            </a:r>
            <a:r>
              <a:rPr dirty="0" sz="1600" spc="-1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36F"/>
                </a:solidFill>
                <a:latin typeface="Arial"/>
                <a:cs typeface="Arial"/>
              </a:rPr>
              <a:t>other</a:t>
            </a:r>
            <a:r>
              <a:rPr dirty="0" sz="1600" spc="-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336F"/>
                </a:solidFill>
                <a:latin typeface="Arial"/>
                <a:cs typeface="Arial"/>
              </a:rPr>
              <a:t>words:</a:t>
            </a:r>
            <a:endParaRPr sz="1600">
              <a:latin typeface="Arial"/>
              <a:cs typeface="Arial"/>
            </a:endParaRPr>
          </a:p>
          <a:p>
            <a:pPr algn="ctr" marL="311150" marR="303530">
              <a:lnSpc>
                <a:spcPts val="2810"/>
              </a:lnSpc>
              <a:spcBef>
                <a:spcPts val="135"/>
              </a:spcBef>
            </a:pPr>
            <a:r>
              <a:rPr dirty="0" sz="2400" b="1" i="1">
                <a:solidFill>
                  <a:srgbClr val="00336F"/>
                </a:solidFill>
                <a:latin typeface="Arial"/>
                <a:cs typeface="Arial"/>
              </a:rPr>
              <a:t>Project</a:t>
            </a:r>
            <a:r>
              <a:rPr dirty="0" sz="2400" spc="-60" b="1" i="1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data</a:t>
            </a:r>
            <a:r>
              <a:rPr dirty="0" sz="2400" spc="-5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into</a:t>
            </a:r>
            <a:r>
              <a:rPr dirty="0" sz="2400" spc="-5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a</a:t>
            </a:r>
            <a:r>
              <a:rPr dirty="0" sz="2400" spc="-5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new</a:t>
            </a:r>
            <a:r>
              <a:rPr dirty="0" sz="2400" spc="-4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feature</a:t>
            </a:r>
            <a:r>
              <a:rPr dirty="0" sz="2400" spc="-5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36F"/>
                </a:solidFill>
                <a:latin typeface="Arial"/>
                <a:cs typeface="Arial"/>
              </a:rPr>
              <a:t>space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to</a:t>
            </a:r>
            <a:r>
              <a:rPr dirty="0" sz="2400" spc="-5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reduce</a:t>
            </a:r>
            <a:r>
              <a:rPr dirty="0" sz="2400" spc="-5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variance</a:t>
            </a:r>
            <a:r>
              <a:rPr dirty="0" sz="2400" spc="-5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in</a:t>
            </a:r>
            <a:r>
              <a:rPr dirty="0" sz="2400" spc="-5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36F"/>
                </a:solidFill>
                <a:latin typeface="Arial"/>
                <a:cs typeface="Arial"/>
              </a:rPr>
              <a:t>estimate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71229" y="1676400"/>
            <a:ext cx="4711065" cy="4469130"/>
            <a:chOff x="2071229" y="1676400"/>
            <a:chExt cx="4711065" cy="4469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229" y="1676400"/>
              <a:ext cx="4710570" cy="44690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24199" y="2438400"/>
              <a:ext cx="2514600" cy="3429000"/>
            </a:xfrm>
            <a:custGeom>
              <a:avLst/>
              <a:gdLst/>
              <a:ahLst/>
              <a:cxnLst/>
              <a:rect l="l" t="t" r="r" b="b"/>
              <a:pathLst>
                <a:path w="2514600" h="3429000">
                  <a:moveTo>
                    <a:pt x="32260" y="3240047"/>
                  </a:moveTo>
                  <a:lnTo>
                    <a:pt x="0" y="3428999"/>
                  </a:lnTo>
                  <a:lnTo>
                    <a:pt x="170517" y="3341436"/>
                  </a:lnTo>
                  <a:lnTo>
                    <a:pt x="155857" y="3330685"/>
                  </a:lnTo>
                  <a:lnTo>
                    <a:pt x="107532" y="3330685"/>
                  </a:lnTo>
                  <a:lnTo>
                    <a:pt x="61446" y="3296889"/>
                  </a:lnTo>
                  <a:lnTo>
                    <a:pt x="78346" y="3273843"/>
                  </a:lnTo>
                  <a:lnTo>
                    <a:pt x="32260" y="3240047"/>
                  </a:lnTo>
                  <a:close/>
                </a:path>
                <a:path w="2514600" h="3429000">
                  <a:moveTo>
                    <a:pt x="78346" y="3273843"/>
                  </a:moveTo>
                  <a:lnTo>
                    <a:pt x="61446" y="3296889"/>
                  </a:lnTo>
                  <a:lnTo>
                    <a:pt x="107532" y="3330685"/>
                  </a:lnTo>
                  <a:lnTo>
                    <a:pt x="124432" y="3307639"/>
                  </a:lnTo>
                  <a:lnTo>
                    <a:pt x="78346" y="3273843"/>
                  </a:lnTo>
                  <a:close/>
                </a:path>
                <a:path w="2514600" h="3429000">
                  <a:moveTo>
                    <a:pt x="124432" y="3307639"/>
                  </a:moveTo>
                  <a:lnTo>
                    <a:pt x="107532" y="3330685"/>
                  </a:lnTo>
                  <a:lnTo>
                    <a:pt x="155857" y="3330685"/>
                  </a:lnTo>
                  <a:lnTo>
                    <a:pt x="124432" y="3307639"/>
                  </a:lnTo>
                  <a:close/>
                </a:path>
                <a:path w="2514600" h="3429000">
                  <a:moveTo>
                    <a:pt x="2390167" y="121360"/>
                  </a:moveTo>
                  <a:lnTo>
                    <a:pt x="78346" y="3273843"/>
                  </a:lnTo>
                  <a:lnTo>
                    <a:pt x="124432" y="3307639"/>
                  </a:lnTo>
                  <a:lnTo>
                    <a:pt x="2436253" y="155156"/>
                  </a:lnTo>
                  <a:lnTo>
                    <a:pt x="2390167" y="121360"/>
                  </a:lnTo>
                  <a:close/>
                </a:path>
                <a:path w="2514600" h="3429000">
                  <a:moveTo>
                    <a:pt x="2497814" y="98314"/>
                  </a:moveTo>
                  <a:lnTo>
                    <a:pt x="2407067" y="98314"/>
                  </a:lnTo>
                  <a:lnTo>
                    <a:pt x="2453153" y="132110"/>
                  </a:lnTo>
                  <a:lnTo>
                    <a:pt x="2436253" y="155156"/>
                  </a:lnTo>
                  <a:lnTo>
                    <a:pt x="2482339" y="188953"/>
                  </a:lnTo>
                  <a:lnTo>
                    <a:pt x="2497814" y="98314"/>
                  </a:lnTo>
                  <a:close/>
                </a:path>
                <a:path w="2514600" h="3429000">
                  <a:moveTo>
                    <a:pt x="2407067" y="98314"/>
                  </a:moveTo>
                  <a:lnTo>
                    <a:pt x="2390167" y="121360"/>
                  </a:lnTo>
                  <a:lnTo>
                    <a:pt x="2436253" y="155156"/>
                  </a:lnTo>
                  <a:lnTo>
                    <a:pt x="2453153" y="132110"/>
                  </a:lnTo>
                  <a:lnTo>
                    <a:pt x="2407067" y="98314"/>
                  </a:lnTo>
                  <a:close/>
                </a:path>
                <a:path w="2514600" h="3429000">
                  <a:moveTo>
                    <a:pt x="2514600" y="0"/>
                  </a:moveTo>
                  <a:lnTo>
                    <a:pt x="2344082" y="87563"/>
                  </a:lnTo>
                  <a:lnTo>
                    <a:pt x="2390167" y="121360"/>
                  </a:lnTo>
                  <a:lnTo>
                    <a:pt x="2407067" y="98314"/>
                  </a:lnTo>
                  <a:lnTo>
                    <a:pt x="2497814" y="98314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A539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Projection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71229" y="1676400"/>
            <a:ext cx="4711065" cy="4469130"/>
            <a:chOff x="2071229" y="1676400"/>
            <a:chExt cx="4711065" cy="4469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229" y="1676400"/>
              <a:ext cx="4710570" cy="44690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999" y="2438400"/>
              <a:ext cx="2667000" cy="3352800"/>
            </a:xfrm>
            <a:custGeom>
              <a:avLst/>
              <a:gdLst/>
              <a:ahLst/>
              <a:cxnLst/>
              <a:rect l="l" t="t" r="r" b="b"/>
              <a:pathLst>
                <a:path w="2667000" h="3352800">
                  <a:moveTo>
                    <a:pt x="2667000" y="0"/>
                  </a:moveTo>
                  <a:lnTo>
                    <a:pt x="0" y="0"/>
                  </a:lnTo>
                  <a:lnTo>
                    <a:pt x="0" y="3352799"/>
                  </a:lnTo>
                  <a:lnTo>
                    <a:pt x="2667000" y="3352799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24199" y="2438400"/>
              <a:ext cx="2514600" cy="3429000"/>
            </a:xfrm>
            <a:custGeom>
              <a:avLst/>
              <a:gdLst/>
              <a:ahLst/>
              <a:cxnLst/>
              <a:rect l="l" t="t" r="r" b="b"/>
              <a:pathLst>
                <a:path w="2514600" h="3429000">
                  <a:moveTo>
                    <a:pt x="32260" y="3240047"/>
                  </a:moveTo>
                  <a:lnTo>
                    <a:pt x="0" y="3428999"/>
                  </a:lnTo>
                  <a:lnTo>
                    <a:pt x="170517" y="3341436"/>
                  </a:lnTo>
                  <a:lnTo>
                    <a:pt x="155857" y="3330685"/>
                  </a:lnTo>
                  <a:lnTo>
                    <a:pt x="107532" y="3330685"/>
                  </a:lnTo>
                  <a:lnTo>
                    <a:pt x="61446" y="3296889"/>
                  </a:lnTo>
                  <a:lnTo>
                    <a:pt x="78346" y="3273843"/>
                  </a:lnTo>
                  <a:lnTo>
                    <a:pt x="32260" y="3240047"/>
                  </a:lnTo>
                  <a:close/>
                </a:path>
                <a:path w="2514600" h="3429000">
                  <a:moveTo>
                    <a:pt x="78346" y="3273843"/>
                  </a:moveTo>
                  <a:lnTo>
                    <a:pt x="61446" y="3296889"/>
                  </a:lnTo>
                  <a:lnTo>
                    <a:pt x="107532" y="3330685"/>
                  </a:lnTo>
                  <a:lnTo>
                    <a:pt x="124432" y="3307639"/>
                  </a:lnTo>
                  <a:lnTo>
                    <a:pt x="78346" y="3273843"/>
                  </a:lnTo>
                  <a:close/>
                </a:path>
                <a:path w="2514600" h="3429000">
                  <a:moveTo>
                    <a:pt x="124432" y="3307639"/>
                  </a:moveTo>
                  <a:lnTo>
                    <a:pt x="107532" y="3330685"/>
                  </a:lnTo>
                  <a:lnTo>
                    <a:pt x="155857" y="3330685"/>
                  </a:lnTo>
                  <a:lnTo>
                    <a:pt x="124432" y="3307639"/>
                  </a:lnTo>
                  <a:close/>
                </a:path>
                <a:path w="2514600" h="3429000">
                  <a:moveTo>
                    <a:pt x="2390167" y="121360"/>
                  </a:moveTo>
                  <a:lnTo>
                    <a:pt x="78346" y="3273843"/>
                  </a:lnTo>
                  <a:lnTo>
                    <a:pt x="124432" y="3307639"/>
                  </a:lnTo>
                  <a:lnTo>
                    <a:pt x="2436253" y="155156"/>
                  </a:lnTo>
                  <a:lnTo>
                    <a:pt x="2390167" y="121360"/>
                  </a:lnTo>
                  <a:close/>
                </a:path>
                <a:path w="2514600" h="3429000">
                  <a:moveTo>
                    <a:pt x="2497814" y="98314"/>
                  </a:moveTo>
                  <a:lnTo>
                    <a:pt x="2407067" y="98314"/>
                  </a:lnTo>
                  <a:lnTo>
                    <a:pt x="2453153" y="132110"/>
                  </a:lnTo>
                  <a:lnTo>
                    <a:pt x="2436253" y="155156"/>
                  </a:lnTo>
                  <a:lnTo>
                    <a:pt x="2482339" y="188953"/>
                  </a:lnTo>
                  <a:lnTo>
                    <a:pt x="2497814" y="98314"/>
                  </a:lnTo>
                  <a:close/>
                </a:path>
                <a:path w="2514600" h="3429000">
                  <a:moveTo>
                    <a:pt x="2407067" y="98314"/>
                  </a:moveTo>
                  <a:lnTo>
                    <a:pt x="2390167" y="121360"/>
                  </a:lnTo>
                  <a:lnTo>
                    <a:pt x="2436253" y="155156"/>
                  </a:lnTo>
                  <a:lnTo>
                    <a:pt x="2453153" y="132110"/>
                  </a:lnTo>
                  <a:lnTo>
                    <a:pt x="2407067" y="98314"/>
                  </a:lnTo>
                  <a:close/>
                </a:path>
                <a:path w="2514600" h="3429000">
                  <a:moveTo>
                    <a:pt x="2514600" y="0"/>
                  </a:moveTo>
                  <a:lnTo>
                    <a:pt x="2344082" y="87563"/>
                  </a:lnTo>
                  <a:lnTo>
                    <a:pt x="2390167" y="121360"/>
                  </a:lnTo>
                  <a:lnTo>
                    <a:pt x="2407067" y="98314"/>
                  </a:lnTo>
                  <a:lnTo>
                    <a:pt x="2497814" y="98314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A539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8687" y="5504688"/>
              <a:ext cx="252984" cy="25298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244872" y="553133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44872" y="553133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7079" y="5379719"/>
              <a:ext cx="252984" cy="25603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335226" y="5408604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8"/>
                  </a:lnTo>
                  <a:lnTo>
                    <a:pt x="15089" y="32570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8" y="123435"/>
                  </a:lnTo>
                  <a:lnTo>
                    <a:pt x="32570" y="147635"/>
                  </a:lnTo>
                  <a:lnTo>
                    <a:pt x="62201" y="161419"/>
                  </a:lnTo>
                  <a:lnTo>
                    <a:pt x="93723" y="162725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3"/>
                  </a:lnTo>
                  <a:lnTo>
                    <a:pt x="162725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335226" y="5408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8519" y="5257800"/>
              <a:ext cx="252984" cy="25298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425579" y="5285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8" y="123435"/>
                  </a:lnTo>
                  <a:lnTo>
                    <a:pt x="32570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425579" y="5285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9959" y="5135879"/>
              <a:ext cx="252984" cy="25298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515934" y="516314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15933" y="516314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8351" y="5013959"/>
              <a:ext cx="252984" cy="25298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606287" y="504042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2"/>
                  </a:lnTo>
                  <a:lnTo>
                    <a:pt x="162725" y="69001"/>
                  </a:lnTo>
                  <a:lnTo>
                    <a:pt x="152116" y="39289"/>
                  </a:lnTo>
                  <a:lnTo>
                    <a:pt x="130154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606287" y="504042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9791" y="4888992"/>
              <a:ext cx="252984" cy="256031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696640" y="4917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696640" y="4917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183" y="4767072"/>
              <a:ext cx="256032" cy="252983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786994" y="479496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786994" y="4794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9623" y="4645151"/>
              <a:ext cx="252984" cy="25298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3877348" y="467224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2" y="161419"/>
                  </a:lnTo>
                  <a:lnTo>
                    <a:pt x="93724" y="162725"/>
                  </a:lnTo>
                  <a:lnTo>
                    <a:pt x="123435" y="152116"/>
                  </a:lnTo>
                  <a:lnTo>
                    <a:pt x="147635" y="130154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877348" y="4672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1063" y="4523232"/>
              <a:ext cx="252984" cy="25298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967701" y="4549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967701" y="4549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9455" y="4398264"/>
              <a:ext cx="256032" cy="25603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058055" y="4426786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8"/>
                  </a:lnTo>
                  <a:lnTo>
                    <a:pt x="15089" y="32570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2" y="161419"/>
                  </a:lnTo>
                  <a:lnTo>
                    <a:pt x="93723" y="162725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058055" y="4426786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20895" y="4276344"/>
              <a:ext cx="252984" cy="25298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4148409" y="4304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148409" y="4304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2335" y="4154423"/>
              <a:ext cx="252984" cy="252983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238762" y="418133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238762" y="418133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00727" y="4032504"/>
              <a:ext cx="252984" cy="252984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4329116" y="4058604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329116" y="405860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92167" y="3907535"/>
              <a:ext cx="252984" cy="252983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419470" y="3935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419469" y="3935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83607" y="3785616"/>
              <a:ext cx="252984" cy="252984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509823" y="3813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509823" y="3813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2000" y="3663695"/>
              <a:ext cx="252984" cy="252983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4600177" y="3690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600178" y="3690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3439" y="3541776"/>
              <a:ext cx="252984" cy="252984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4690531" y="3567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690530" y="3567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54879" y="3416807"/>
              <a:ext cx="252984" cy="252983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4780884" y="3444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8"/>
                  </a:lnTo>
                  <a:lnTo>
                    <a:pt x="15089" y="32570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780885" y="3444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3272" y="3294888"/>
              <a:ext cx="252984" cy="252984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4871238" y="3322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871237" y="3322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34711" y="3172967"/>
              <a:ext cx="252984" cy="252984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4961592" y="3199514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8" y="123435"/>
                  </a:lnTo>
                  <a:lnTo>
                    <a:pt x="32570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2"/>
                  </a:lnTo>
                  <a:lnTo>
                    <a:pt x="162725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3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961592" y="3199514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17007" y="3060191"/>
              <a:ext cx="252984" cy="252984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5044717" y="3086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044717" y="3086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08447" y="2935224"/>
              <a:ext cx="252984" cy="25603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5135071" y="2963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135071" y="2963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96839" y="2813303"/>
              <a:ext cx="256032" cy="252984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5225424" y="2841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225424" y="2841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88279" y="2691383"/>
              <a:ext cx="252984" cy="252984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5315778" y="2718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315778" y="2718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61359" y="5443727"/>
              <a:ext cx="256032" cy="252984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3290049" y="546996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4"/>
                  </a:lnTo>
                  <a:lnTo>
                    <a:pt x="147634" y="130152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290049" y="5469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44239" y="5196840"/>
              <a:ext cx="252984" cy="252984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3470756" y="5224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470756" y="5224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32631" y="5074920"/>
              <a:ext cx="252984" cy="252984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3561110" y="5101786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8"/>
                  </a:lnTo>
                  <a:lnTo>
                    <a:pt x="15089" y="32570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561111" y="510178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24071" y="4953000"/>
              <a:ext cx="252984" cy="252983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3651463" y="4979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651463" y="4979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15511" y="4828032"/>
              <a:ext cx="252984" cy="252983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3741817" y="485633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3741818" y="485633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03903" y="4706111"/>
              <a:ext cx="252984" cy="252983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3832171" y="4733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832170" y="4733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86783" y="4462272"/>
              <a:ext cx="252984" cy="252983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4012878" y="4488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4012877" y="4488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75175" y="4337304"/>
              <a:ext cx="252984" cy="252984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4103232" y="436542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4103232" y="4365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66616" y="4215383"/>
              <a:ext cx="252984" cy="252983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4193585" y="4242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8" y="123434"/>
                  </a:lnTo>
                  <a:lnTo>
                    <a:pt x="32570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2"/>
                  </a:lnTo>
                  <a:lnTo>
                    <a:pt x="162725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4193585" y="4242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58055" y="4093464"/>
              <a:ext cx="252984" cy="252984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4283939" y="4119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8"/>
                  </a:lnTo>
                  <a:lnTo>
                    <a:pt x="15088" y="32570"/>
                  </a:lnTo>
                  <a:lnTo>
                    <a:pt x="1305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4283939" y="4119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346447" y="3968495"/>
              <a:ext cx="252984" cy="256031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4374293" y="3997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8" y="123435"/>
                  </a:lnTo>
                  <a:lnTo>
                    <a:pt x="32570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4374293" y="3997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37887" y="3846576"/>
              <a:ext cx="252984" cy="252984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4464645" y="3874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2"/>
                  </a:lnTo>
                  <a:lnTo>
                    <a:pt x="162725" y="69000"/>
                  </a:lnTo>
                  <a:lnTo>
                    <a:pt x="152116" y="39289"/>
                  </a:lnTo>
                  <a:lnTo>
                    <a:pt x="130154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4464646" y="3874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17719" y="3602735"/>
              <a:ext cx="252984" cy="252983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4645354" y="3629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4645354" y="3629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09159" y="3477767"/>
              <a:ext cx="252984" cy="256032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4735707" y="350633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4735707" y="350633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88991" y="3233927"/>
              <a:ext cx="252984" cy="252984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4916415" y="3260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4916415" y="3260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62727" y="2999232"/>
              <a:ext cx="252984" cy="252984"/>
            </a:xfrm>
            <a:prstGeom prst="rect">
              <a:avLst/>
            </a:prstGeom>
          </p:spPr>
        </p:pic>
        <p:sp>
          <p:nvSpPr>
            <p:cNvPr id="124" name="object 124" descr=""/>
            <p:cNvSpPr/>
            <p:nvPr/>
          </p:nvSpPr>
          <p:spPr>
            <a:xfrm>
              <a:off x="5089894" y="3025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5089895" y="3025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2901232" y="2840310"/>
              <a:ext cx="1320165" cy="1171575"/>
            </a:xfrm>
            <a:custGeom>
              <a:avLst/>
              <a:gdLst/>
              <a:ahLst/>
              <a:cxnLst/>
              <a:rect l="l" t="t" r="r" b="b"/>
              <a:pathLst>
                <a:path w="1320164" h="1171575">
                  <a:moveTo>
                    <a:pt x="218414" y="0"/>
                  </a:moveTo>
                  <a:lnTo>
                    <a:pt x="0" y="267536"/>
                  </a:lnTo>
                  <a:lnTo>
                    <a:pt x="942868" y="1037281"/>
                  </a:lnTo>
                  <a:lnTo>
                    <a:pt x="833661" y="1171050"/>
                  </a:lnTo>
                  <a:lnTo>
                    <a:pt x="1319612" y="1121926"/>
                  </a:lnTo>
                  <a:lnTo>
                    <a:pt x="1270490" y="635974"/>
                  </a:lnTo>
                  <a:lnTo>
                    <a:pt x="1161282" y="769743"/>
                  </a:lnTo>
                  <a:lnTo>
                    <a:pt x="21841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2901232" y="2840309"/>
              <a:ext cx="1320165" cy="1171575"/>
            </a:xfrm>
            <a:custGeom>
              <a:avLst/>
              <a:gdLst/>
              <a:ahLst/>
              <a:cxnLst/>
              <a:rect l="l" t="t" r="r" b="b"/>
              <a:pathLst>
                <a:path w="1320164" h="1171575">
                  <a:moveTo>
                    <a:pt x="218414" y="0"/>
                  </a:moveTo>
                  <a:lnTo>
                    <a:pt x="1161281" y="769743"/>
                  </a:lnTo>
                  <a:lnTo>
                    <a:pt x="1270489" y="635974"/>
                  </a:lnTo>
                  <a:lnTo>
                    <a:pt x="1319611" y="1121927"/>
                  </a:lnTo>
                  <a:lnTo>
                    <a:pt x="833660" y="1171051"/>
                  </a:lnTo>
                  <a:lnTo>
                    <a:pt x="942867" y="1037281"/>
                  </a:lnTo>
                  <a:lnTo>
                    <a:pt x="0" y="267537"/>
                  </a:lnTo>
                  <a:lnTo>
                    <a:pt x="218414" y="0"/>
                  </a:lnTo>
                  <a:close/>
                </a:path>
              </a:pathLst>
            </a:custGeom>
            <a:ln w="38100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8" name="object 12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Projection</a:t>
            </a:r>
          </a:p>
        </p:txBody>
      </p:sp>
      <p:sp>
        <p:nvSpPr>
          <p:cNvPr id="129" name="object 129" descr=""/>
          <p:cNvSpPr txBox="1"/>
          <p:nvPr/>
        </p:nvSpPr>
        <p:spPr>
          <a:xfrm rot="2340000">
            <a:off x="2983952" y="3314170"/>
            <a:ext cx="1104681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0"/>
              </a:lnSpc>
            </a:pPr>
            <a:r>
              <a:rPr dirty="0" baseline="1543" sz="2700" spc="-15">
                <a:solidFill>
                  <a:srgbClr val="00336F"/>
                </a:solidFill>
                <a:latin typeface="Arial"/>
                <a:cs typeface="Arial"/>
              </a:rPr>
              <a:t>SM</a:t>
            </a:r>
            <a:r>
              <a:rPr dirty="0" sz="1800" spc="-10">
                <a:solidFill>
                  <a:srgbClr val="00336F"/>
                </a:solidFill>
                <a:latin typeface="Arial"/>
                <a:cs typeface="Arial"/>
              </a:rPr>
              <a:t>OOSH!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0" name="object 130" descr=""/>
          <p:cNvGrpSpPr/>
          <p:nvPr/>
        </p:nvGrpSpPr>
        <p:grpSpPr>
          <a:xfrm>
            <a:off x="4589649" y="4226857"/>
            <a:ext cx="1356995" cy="1210310"/>
            <a:chOff x="4589649" y="4226857"/>
            <a:chExt cx="1356995" cy="1210310"/>
          </a:xfrm>
        </p:grpSpPr>
        <p:sp>
          <p:nvSpPr>
            <p:cNvPr id="131" name="object 131" descr=""/>
            <p:cNvSpPr/>
            <p:nvPr/>
          </p:nvSpPr>
          <p:spPr>
            <a:xfrm>
              <a:off x="4608699" y="4245907"/>
              <a:ext cx="1318895" cy="1172210"/>
            </a:xfrm>
            <a:custGeom>
              <a:avLst/>
              <a:gdLst/>
              <a:ahLst/>
              <a:cxnLst/>
              <a:rect l="l" t="t" r="r" b="b"/>
              <a:pathLst>
                <a:path w="1318895" h="1172210">
                  <a:moveTo>
                    <a:pt x="486003" y="0"/>
                  </a:moveTo>
                  <a:lnTo>
                    <a:pt x="0" y="48627"/>
                  </a:lnTo>
                  <a:lnTo>
                    <a:pt x="48625" y="534628"/>
                  </a:lnTo>
                  <a:lnTo>
                    <a:pt x="157970" y="400970"/>
                  </a:lnTo>
                  <a:lnTo>
                    <a:pt x="1100048" y="1171681"/>
                  </a:lnTo>
                  <a:lnTo>
                    <a:pt x="1318736" y="904368"/>
                  </a:lnTo>
                  <a:lnTo>
                    <a:pt x="376657" y="133657"/>
                  </a:lnTo>
                  <a:lnTo>
                    <a:pt x="48600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4608699" y="4245907"/>
              <a:ext cx="1318895" cy="1172210"/>
            </a:xfrm>
            <a:custGeom>
              <a:avLst/>
              <a:gdLst/>
              <a:ahLst/>
              <a:cxnLst/>
              <a:rect l="l" t="t" r="r" b="b"/>
              <a:pathLst>
                <a:path w="1318895" h="1172210">
                  <a:moveTo>
                    <a:pt x="1318736" y="904367"/>
                  </a:moveTo>
                  <a:lnTo>
                    <a:pt x="376658" y="133657"/>
                  </a:lnTo>
                  <a:lnTo>
                    <a:pt x="486003" y="0"/>
                  </a:lnTo>
                  <a:lnTo>
                    <a:pt x="0" y="48626"/>
                  </a:lnTo>
                  <a:lnTo>
                    <a:pt x="48625" y="534628"/>
                  </a:lnTo>
                  <a:lnTo>
                    <a:pt x="157969" y="400971"/>
                  </a:lnTo>
                  <a:lnTo>
                    <a:pt x="1100047" y="1171681"/>
                  </a:lnTo>
                  <a:lnTo>
                    <a:pt x="1318736" y="904367"/>
                  </a:lnTo>
                  <a:close/>
                </a:path>
              </a:pathLst>
            </a:custGeom>
            <a:ln w="38099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 descr=""/>
          <p:cNvSpPr txBox="1"/>
          <p:nvPr/>
        </p:nvSpPr>
        <p:spPr>
          <a:xfrm rot="2340000">
            <a:off x="4715107" y="4744378"/>
            <a:ext cx="1104681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0"/>
              </a:lnSpc>
            </a:pPr>
            <a:r>
              <a:rPr dirty="0" baseline="1543" sz="2700" spc="-15">
                <a:solidFill>
                  <a:srgbClr val="00336F"/>
                </a:solidFill>
                <a:latin typeface="Arial"/>
                <a:cs typeface="Arial"/>
              </a:rPr>
              <a:t>SMOOSH</a:t>
            </a:r>
            <a:r>
              <a:rPr dirty="0" sz="1800" spc="-10">
                <a:solidFill>
                  <a:srgbClr val="00336F"/>
                </a:solidFill>
                <a:latin typeface="Arial"/>
                <a:cs typeface="Arial"/>
              </a:rPr>
              <a:t>!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71229" y="1676400"/>
            <a:ext cx="4711065" cy="4469130"/>
            <a:chOff x="2071229" y="1676400"/>
            <a:chExt cx="4711065" cy="4469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229" y="1676400"/>
              <a:ext cx="4710570" cy="44690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047999" y="2438400"/>
              <a:ext cx="2667000" cy="3352800"/>
            </a:xfrm>
            <a:custGeom>
              <a:avLst/>
              <a:gdLst/>
              <a:ahLst/>
              <a:cxnLst/>
              <a:rect l="l" t="t" r="r" b="b"/>
              <a:pathLst>
                <a:path w="2667000" h="3352800">
                  <a:moveTo>
                    <a:pt x="2667000" y="0"/>
                  </a:moveTo>
                  <a:lnTo>
                    <a:pt x="0" y="0"/>
                  </a:lnTo>
                  <a:lnTo>
                    <a:pt x="0" y="3352799"/>
                  </a:lnTo>
                  <a:lnTo>
                    <a:pt x="2667000" y="3352799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24199" y="2438400"/>
              <a:ext cx="2514600" cy="3429000"/>
            </a:xfrm>
            <a:custGeom>
              <a:avLst/>
              <a:gdLst/>
              <a:ahLst/>
              <a:cxnLst/>
              <a:rect l="l" t="t" r="r" b="b"/>
              <a:pathLst>
                <a:path w="2514600" h="3429000">
                  <a:moveTo>
                    <a:pt x="32260" y="3240047"/>
                  </a:moveTo>
                  <a:lnTo>
                    <a:pt x="0" y="3428999"/>
                  </a:lnTo>
                  <a:lnTo>
                    <a:pt x="170517" y="3341436"/>
                  </a:lnTo>
                  <a:lnTo>
                    <a:pt x="155857" y="3330685"/>
                  </a:lnTo>
                  <a:lnTo>
                    <a:pt x="107532" y="3330685"/>
                  </a:lnTo>
                  <a:lnTo>
                    <a:pt x="61446" y="3296889"/>
                  </a:lnTo>
                  <a:lnTo>
                    <a:pt x="78346" y="3273843"/>
                  </a:lnTo>
                  <a:lnTo>
                    <a:pt x="32260" y="3240047"/>
                  </a:lnTo>
                  <a:close/>
                </a:path>
                <a:path w="2514600" h="3429000">
                  <a:moveTo>
                    <a:pt x="78346" y="3273843"/>
                  </a:moveTo>
                  <a:lnTo>
                    <a:pt x="61446" y="3296889"/>
                  </a:lnTo>
                  <a:lnTo>
                    <a:pt x="107532" y="3330685"/>
                  </a:lnTo>
                  <a:lnTo>
                    <a:pt x="124432" y="3307639"/>
                  </a:lnTo>
                  <a:lnTo>
                    <a:pt x="78346" y="3273843"/>
                  </a:lnTo>
                  <a:close/>
                </a:path>
                <a:path w="2514600" h="3429000">
                  <a:moveTo>
                    <a:pt x="124432" y="3307639"/>
                  </a:moveTo>
                  <a:lnTo>
                    <a:pt x="107532" y="3330685"/>
                  </a:lnTo>
                  <a:lnTo>
                    <a:pt x="155857" y="3330685"/>
                  </a:lnTo>
                  <a:lnTo>
                    <a:pt x="124432" y="3307639"/>
                  </a:lnTo>
                  <a:close/>
                </a:path>
                <a:path w="2514600" h="3429000">
                  <a:moveTo>
                    <a:pt x="2390167" y="121360"/>
                  </a:moveTo>
                  <a:lnTo>
                    <a:pt x="78346" y="3273843"/>
                  </a:lnTo>
                  <a:lnTo>
                    <a:pt x="124432" y="3307639"/>
                  </a:lnTo>
                  <a:lnTo>
                    <a:pt x="2436253" y="155156"/>
                  </a:lnTo>
                  <a:lnTo>
                    <a:pt x="2390167" y="121360"/>
                  </a:lnTo>
                  <a:close/>
                </a:path>
                <a:path w="2514600" h="3429000">
                  <a:moveTo>
                    <a:pt x="2497814" y="98314"/>
                  </a:moveTo>
                  <a:lnTo>
                    <a:pt x="2407067" y="98314"/>
                  </a:lnTo>
                  <a:lnTo>
                    <a:pt x="2453153" y="132110"/>
                  </a:lnTo>
                  <a:lnTo>
                    <a:pt x="2436253" y="155156"/>
                  </a:lnTo>
                  <a:lnTo>
                    <a:pt x="2482339" y="188953"/>
                  </a:lnTo>
                  <a:lnTo>
                    <a:pt x="2497814" y="98314"/>
                  </a:lnTo>
                  <a:close/>
                </a:path>
                <a:path w="2514600" h="3429000">
                  <a:moveTo>
                    <a:pt x="2407067" y="98314"/>
                  </a:moveTo>
                  <a:lnTo>
                    <a:pt x="2390167" y="121360"/>
                  </a:lnTo>
                  <a:lnTo>
                    <a:pt x="2436253" y="155156"/>
                  </a:lnTo>
                  <a:lnTo>
                    <a:pt x="2453153" y="132110"/>
                  </a:lnTo>
                  <a:lnTo>
                    <a:pt x="2407067" y="98314"/>
                  </a:lnTo>
                  <a:close/>
                </a:path>
                <a:path w="2514600" h="3429000">
                  <a:moveTo>
                    <a:pt x="2514600" y="0"/>
                  </a:moveTo>
                  <a:lnTo>
                    <a:pt x="2344082" y="87563"/>
                  </a:lnTo>
                  <a:lnTo>
                    <a:pt x="2390167" y="121360"/>
                  </a:lnTo>
                  <a:lnTo>
                    <a:pt x="2407067" y="98314"/>
                  </a:lnTo>
                  <a:lnTo>
                    <a:pt x="2497814" y="98314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A539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8687" y="5504688"/>
              <a:ext cx="252984" cy="25298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244872" y="553133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244872" y="553133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7079" y="5379719"/>
              <a:ext cx="252984" cy="25603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335226" y="5408604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8"/>
                  </a:lnTo>
                  <a:lnTo>
                    <a:pt x="15089" y="32570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8" y="123435"/>
                  </a:lnTo>
                  <a:lnTo>
                    <a:pt x="32570" y="147635"/>
                  </a:lnTo>
                  <a:lnTo>
                    <a:pt x="62201" y="161419"/>
                  </a:lnTo>
                  <a:lnTo>
                    <a:pt x="93723" y="162725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3"/>
                  </a:lnTo>
                  <a:lnTo>
                    <a:pt x="162725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335226" y="5408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8519" y="5257800"/>
              <a:ext cx="252984" cy="25298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425579" y="5285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8" y="123435"/>
                  </a:lnTo>
                  <a:lnTo>
                    <a:pt x="32570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425579" y="5285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9959" y="5135879"/>
              <a:ext cx="252984" cy="25298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515934" y="516314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515933" y="516314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8351" y="5013959"/>
              <a:ext cx="252984" cy="25298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3606287" y="504042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2"/>
                  </a:lnTo>
                  <a:lnTo>
                    <a:pt x="162725" y="69001"/>
                  </a:lnTo>
                  <a:lnTo>
                    <a:pt x="152116" y="39289"/>
                  </a:lnTo>
                  <a:lnTo>
                    <a:pt x="130154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606287" y="504042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9791" y="4888992"/>
              <a:ext cx="252984" cy="256031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696640" y="4917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696640" y="4917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183" y="4767072"/>
              <a:ext cx="256032" cy="252983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786994" y="479496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786994" y="4794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9623" y="4645151"/>
              <a:ext cx="252984" cy="25298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3877348" y="467224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2" y="161419"/>
                  </a:lnTo>
                  <a:lnTo>
                    <a:pt x="93724" y="162725"/>
                  </a:lnTo>
                  <a:lnTo>
                    <a:pt x="123435" y="152116"/>
                  </a:lnTo>
                  <a:lnTo>
                    <a:pt x="147635" y="130154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877348" y="4672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1063" y="4523232"/>
              <a:ext cx="252984" cy="25298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3967701" y="4549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967701" y="4549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9455" y="4398264"/>
              <a:ext cx="256032" cy="256031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058055" y="4426786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8"/>
                  </a:lnTo>
                  <a:lnTo>
                    <a:pt x="15089" y="32570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2" y="161419"/>
                  </a:lnTo>
                  <a:lnTo>
                    <a:pt x="93723" y="162725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058055" y="4426786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20895" y="4276344"/>
              <a:ext cx="252984" cy="252984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4148409" y="4304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148409" y="4304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12335" y="4154423"/>
              <a:ext cx="252984" cy="252983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4238762" y="418133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4238762" y="418133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00727" y="4032504"/>
              <a:ext cx="252984" cy="252984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4329116" y="4058604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329116" y="405860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92167" y="3907535"/>
              <a:ext cx="252984" cy="252983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4419470" y="3935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419469" y="3935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83607" y="3785616"/>
              <a:ext cx="252984" cy="252984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4509823" y="3813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509823" y="3813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2000" y="3663695"/>
              <a:ext cx="252984" cy="252983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4600177" y="3690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600178" y="3690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3439" y="3541776"/>
              <a:ext cx="252984" cy="252984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4690531" y="3567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4690530" y="3567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54879" y="3416807"/>
              <a:ext cx="252984" cy="252983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4780884" y="3444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8"/>
                  </a:lnTo>
                  <a:lnTo>
                    <a:pt x="15089" y="32570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780885" y="3444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43272" y="3294888"/>
              <a:ext cx="252984" cy="252984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4871238" y="3322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871237" y="3322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34711" y="3172967"/>
              <a:ext cx="252984" cy="252984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4961592" y="3199514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8" y="123435"/>
                  </a:lnTo>
                  <a:lnTo>
                    <a:pt x="32570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2"/>
                  </a:lnTo>
                  <a:lnTo>
                    <a:pt x="162725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3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4961592" y="3199514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017007" y="3060191"/>
              <a:ext cx="252984" cy="252984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5044717" y="3086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5044717" y="3086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08447" y="2935224"/>
              <a:ext cx="252984" cy="256032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5135071" y="2963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135071" y="2963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196839" y="2813303"/>
              <a:ext cx="256032" cy="252984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5225424" y="2841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5225424" y="2841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288279" y="2691383"/>
              <a:ext cx="252984" cy="252984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5315778" y="2718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315778" y="2718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61359" y="5443727"/>
              <a:ext cx="256032" cy="252984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3290049" y="546996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4"/>
                  </a:lnTo>
                  <a:lnTo>
                    <a:pt x="147634" y="130152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3290049" y="5469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44239" y="5196840"/>
              <a:ext cx="252984" cy="252984"/>
            </a:xfrm>
            <a:prstGeom prst="rect">
              <a:avLst/>
            </a:prstGeom>
          </p:spPr>
        </p:pic>
        <p:sp>
          <p:nvSpPr>
            <p:cNvPr id="82" name="object 82" descr=""/>
            <p:cNvSpPr/>
            <p:nvPr/>
          </p:nvSpPr>
          <p:spPr>
            <a:xfrm>
              <a:off x="3470756" y="5224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3470756" y="5224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32631" y="5074920"/>
              <a:ext cx="252984" cy="252984"/>
            </a:xfrm>
            <a:prstGeom prst="rect">
              <a:avLst/>
            </a:prstGeom>
          </p:spPr>
        </p:pic>
        <p:sp>
          <p:nvSpPr>
            <p:cNvPr id="85" name="object 85" descr=""/>
            <p:cNvSpPr/>
            <p:nvPr/>
          </p:nvSpPr>
          <p:spPr>
            <a:xfrm>
              <a:off x="3561110" y="5101786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8"/>
                  </a:lnTo>
                  <a:lnTo>
                    <a:pt x="15089" y="32570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561111" y="510178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24071" y="4953000"/>
              <a:ext cx="252984" cy="252983"/>
            </a:xfrm>
            <a:prstGeom prst="rect">
              <a:avLst/>
            </a:prstGeom>
          </p:spPr>
        </p:pic>
        <p:sp>
          <p:nvSpPr>
            <p:cNvPr id="88" name="object 88" descr=""/>
            <p:cNvSpPr/>
            <p:nvPr/>
          </p:nvSpPr>
          <p:spPr>
            <a:xfrm>
              <a:off x="3651463" y="4979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651463" y="4979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15511" y="4828032"/>
              <a:ext cx="252984" cy="252983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3741817" y="485633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3741818" y="485633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3" name="object 9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03903" y="4706111"/>
              <a:ext cx="252984" cy="252983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3832171" y="4733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3832170" y="473360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86783" y="4462272"/>
              <a:ext cx="252984" cy="252983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4012878" y="4488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4012877" y="4488150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75175" y="4337304"/>
              <a:ext cx="252984" cy="252984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4103232" y="436542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9"/>
                  </a:lnTo>
                  <a:lnTo>
                    <a:pt x="15088" y="32571"/>
                  </a:lnTo>
                  <a:lnTo>
                    <a:pt x="1305" y="62202"/>
                  </a:lnTo>
                  <a:lnTo>
                    <a:pt x="0" y="93724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4103232" y="436542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66616" y="4215383"/>
              <a:ext cx="252984" cy="252983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4193585" y="4242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8" y="123434"/>
                  </a:lnTo>
                  <a:lnTo>
                    <a:pt x="32570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2"/>
                  </a:lnTo>
                  <a:lnTo>
                    <a:pt x="162725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4193585" y="4242695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58055" y="4093464"/>
              <a:ext cx="252984" cy="252984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4283939" y="4119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0" y="0"/>
                  </a:moveTo>
                  <a:lnTo>
                    <a:pt x="39288" y="10608"/>
                  </a:lnTo>
                  <a:lnTo>
                    <a:pt x="15088" y="32570"/>
                  </a:lnTo>
                  <a:lnTo>
                    <a:pt x="1305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5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4" y="130153"/>
                  </a:lnTo>
                  <a:lnTo>
                    <a:pt x="161418" y="100523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4283939" y="4119968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346447" y="3968495"/>
              <a:ext cx="252984" cy="256031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4374293" y="3997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8" y="123435"/>
                  </a:lnTo>
                  <a:lnTo>
                    <a:pt x="32570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4374293" y="3997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37887" y="3846576"/>
              <a:ext cx="252984" cy="252984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4464645" y="3874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9" y="100522"/>
                  </a:lnTo>
                  <a:lnTo>
                    <a:pt x="162725" y="69000"/>
                  </a:lnTo>
                  <a:lnTo>
                    <a:pt x="152116" y="39289"/>
                  </a:lnTo>
                  <a:lnTo>
                    <a:pt x="130154" y="15089"/>
                  </a:lnTo>
                  <a:lnTo>
                    <a:pt x="100523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4464646" y="387451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617719" y="3602735"/>
              <a:ext cx="252984" cy="252983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4645354" y="3629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2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1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4645354" y="3629059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09159" y="3477767"/>
              <a:ext cx="252984" cy="256032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4735707" y="3506333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5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8"/>
                  </a:lnTo>
                  <a:lnTo>
                    <a:pt x="130153" y="15088"/>
                  </a:lnTo>
                  <a:lnTo>
                    <a:pt x="100522" y="1305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4735707" y="3506332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88991" y="3233927"/>
              <a:ext cx="252984" cy="252984"/>
            </a:xfrm>
            <a:prstGeom prst="rect">
              <a:avLst/>
            </a:prstGeom>
          </p:spPr>
        </p:pic>
        <p:sp>
          <p:nvSpPr>
            <p:cNvPr id="121" name="object 121" descr=""/>
            <p:cNvSpPr/>
            <p:nvPr/>
          </p:nvSpPr>
          <p:spPr>
            <a:xfrm>
              <a:off x="4916415" y="3260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69001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2" y="161418"/>
                  </a:lnTo>
                  <a:lnTo>
                    <a:pt x="93724" y="162724"/>
                  </a:lnTo>
                  <a:lnTo>
                    <a:pt x="123435" y="152115"/>
                  </a:lnTo>
                  <a:lnTo>
                    <a:pt x="147635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4916415" y="3260877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5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3" name="object 123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62727" y="2999232"/>
              <a:ext cx="252984" cy="252984"/>
            </a:xfrm>
            <a:prstGeom prst="rect">
              <a:avLst/>
            </a:prstGeom>
          </p:spPr>
        </p:pic>
        <p:sp>
          <p:nvSpPr>
            <p:cNvPr id="124" name="object 124" descr=""/>
            <p:cNvSpPr/>
            <p:nvPr/>
          </p:nvSpPr>
          <p:spPr>
            <a:xfrm>
              <a:off x="5089894" y="3025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69000" y="0"/>
                  </a:moveTo>
                  <a:lnTo>
                    <a:pt x="39289" y="10609"/>
                  </a:lnTo>
                  <a:lnTo>
                    <a:pt x="15089" y="32571"/>
                  </a:lnTo>
                  <a:lnTo>
                    <a:pt x="1306" y="62201"/>
                  </a:lnTo>
                  <a:lnTo>
                    <a:pt x="0" y="93723"/>
                  </a:lnTo>
                  <a:lnTo>
                    <a:pt x="10609" y="123434"/>
                  </a:lnTo>
                  <a:lnTo>
                    <a:pt x="32571" y="147634"/>
                  </a:lnTo>
                  <a:lnTo>
                    <a:pt x="62201" y="161418"/>
                  </a:lnTo>
                  <a:lnTo>
                    <a:pt x="93723" y="162724"/>
                  </a:lnTo>
                  <a:lnTo>
                    <a:pt x="123434" y="152115"/>
                  </a:lnTo>
                  <a:lnTo>
                    <a:pt x="147634" y="130153"/>
                  </a:lnTo>
                  <a:lnTo>
                    <a:pt x="161418" y="100522"/>
                  </a:lnTo>
                  <a:lnTo>
                    <a:pt x="162724" y="69000"/>
                  </a:lnTo>
                  <a:lnTo>
                    <a:pt x="152115" y="39289"/>
                  </a:lnTo>
                  <a:lnTo>
                    <a:pt x="130153" y="15089"/>
                  </a:lnTo>
                  <a:lnTo>
                    <a:pt x="100522" y="1306"/>
                  </a:lnTo>
                  <a:lnTo>
                    <a:pt x="69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5089895" y="3025241"/>
              <a:ext cx="163195" cy="163195"/>
            </a:xfrm>
            <a:custGeom>
              <a:avLst/>
              <a:gdLst/>
              <a:ahLst/>
              <a:cxnLst/>
              <a:rect l="l" t="t" r="r" b="b"/>
              <a:pathLst>
                <a:path w="163195" h="163194">
                  <a:moveTo>
                    <a:pt x="32571" y="147635"/>
                  </a:moveTo>
                  <a:lnTo>
                    <a:pt x="10609" y="123435"/>
                  </a:lnTo>
                  <a:lnTo>
                    <a:pt x="0" y="93723"/>
                  </a:lnTo>
                  <a:lnTo>
                    <a:pt x="1305" y="62201"/>
                  </a:lnTo>
                  <a:lnTo>
                    <a:pt x="15089" y="32571"/>
                  </a:lnTo>
                  <a:lnTo>
                    <a:pt x="39289" y="10609"/>
                  </a:lnTo>
                  <a:lnTo>
                    <a:pt x="69000" y="0"/>
                  </a:lnTo>
                  <a:lnTo>
                    <a:pt x="100522" y="1305"/>
                  </a:lnTo>
                  <a:lnTo>
                    <a:pt x="130153" y="15089"/>
                  </a:lnTo>
                  <a:lnTo>
                    <a:pt x="152115" y="39289"/>
                  </a:lnTo>
                  <a:lnTo>
                    <a:pt x="162724" y="69000"/>
                  </a:lnTo>
                  <a:lnTo>
                    <a:pt x="161418" y="100522"/>
                  </a:lnTo>
                  <a:lnTo>
                    <a:pt x="147635" y="130153"/>
                  </a:lnTo>
                  <a:lnTo>
                    <a:pt x="123435" y="152115"/>
                  </a:lnTo>
                  <a:lnTo>
                    <a:pt x="93723" y="162724"/>
                  </a:lnTo>
                  <a:lnTo>
                    <a:pt x="62201" y="161418"/>
                  </a:lnTo>
                  <a:lnTo>
                    <a:pt x="32571" y="147635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3038106" y="2553080"/>
              <a:ext cx="2915920" cy="2818765"/>
            </a:xfrm>
            <a:custGeom>
              <a:avLst/>
              <a:gdLst/>
              <a:ahLst/>
              <a:cxnLst/>
              <a:rect l="l" t="t" r="r" b="b"/>
              <a:pathLst>
                <a:path w="2915920" h="2818765">
                  <a:moveTo>
                    <a:pt x="1384236" y="76835"/>
                  </a:moveTo>
                  <a:lnTo>
                    <a:pt x="1335798" y="55638"/>
                  </a:lnTo>
                  <a:lnTo>
                    <a:pt x="1208620" y="0"/>
                  </a:lnTo>
                  <a:lnTo>
                    <a:pt x="1211478" y="55638"/>
                  </a:lnTo>
                  <a:lnTo>
                    <a:pt x="1211580" y="57569"/>
                  </a:lnTo>
                  <a:lnTo>
                    <a:pt x="1188656" y="59156"/>
                  </a:lnTo>
                  <a:lnTo>
                    <a:pt x="1114196" y="67691"/>
                  </a:lnTo>
                  <a:lnTo>
                    <a:pt x="1074051" y="73253"/>
                  </a:lnTo>
                  <a:lnTo>
                    <a:pt x="1032268" y="79806"/>
                  </a:lnTo>
                  <a:lnTo>
                    <a:pt x="989076" y="87401"/>
                  </a:lnTo>
                  <a:lnTo>
                    <a:pt x="944714" y="96126"/>
                  </a:lnTo>
                  <a:lnTo>
                    <a:pt x="899388" y="106083"/>
                  </a:lnTo>
                  <a:lnTo>
                    <a:pt x="853351" y="117322"/>
                  </a:lnTo>
                  <a:lnTo>
                    <a:pt x="806805" y="129946"/>
                  </a:lnTo>
                  <a:lnTo>
                    <a:pt x="760006" y="144030"/>
                  </a:lnTo>
                  <a:lnTo>
                    <a:pt x="713168" y="159677"/>
                  </a:lnTo>
                  <a:lnTo>
                    <a:pt x="666521" y="176936"/>
                  </a:lnTo>
                  <a:lnTo>
                    <a:pt x="620293" y="195935"/>
                  </a:lnTo>
                  <a:lnTo>
                    <a:pt x="574713" y="216738"/>
                  </a:lnTo>
                  <a:lnTo>
                    <a:pt x="530021" y="239458"/>
                  </a:lnTo>
                  <a:lnTo>
                    <a:pt x="486448" y="264160"/>
                  </a:lnTo>
                  <a:lnTo>
                    <a:pt x="444233" y="290957"/>
                  </a:lnTo>
                  <a:lnTo>
                    <a:pt x="403606" y="319951"/>
                  </a:lnTo>
                  <a:lnTo>
                    <a:pt x="364832" y="351231"/>
                  </a:lnTo>
                  <a:lnTo>
                    <a:pt x="328155" y="384886"/>
                  </a:lnTo>
                  <a:lnTo>
                    <a:pt x="293827" y="420992"/>
                  </a:lnTo>
                  <a:lnTo>
                    <a:pt x="262623" y="458990"/>
                  </a:lnTo>
                  <a:lnTo>
                    <a:pt x="234137" y="497281"/>
                  </a:lnTo>
                  <a:lnTo>
                    <a:pt x="207416" y="535000"/>
                  </a:lnTo>
                  <a:lnTo>
                    <a:pt x="182410" y="572198"/>
                  </a:lnTo>
                  <a:lnTo>
                    <a:pt x="159105" y="608977"/>
                  </a:lnTo>
                  <a:lnTo>
                    <a:pt x="137477" y="645375"/>
                  </a:lnTo>
                  <a:lnTo>
                    <a:pt x="117513" y="681494"/>
                  </a:lnTo>
                  <a:lnTo>
                    <a:pt x="99199" y="717372"/>
                  </a:lnTo>
                  <a:lnTo>
                    <a:pt x="82499" y="753084"/>
                  </a:lnTo>
                  <a:lnTo>
                    <a:pt x="67398" y="788708"/>
                  </a:lnTo>
                  <a:lnTo>
                    <a:pt x="41935" y="859891"/>
                  </a:lnTo>
                  <a:lnTo>
                    <a:pt x="22669" y="931405"/>
                  </a:lnTo>
                  <a:lnTo>
                    <a:pt x="9385" y="1003681"/>
                  </a:lnTo>
                  <a:lnTo>
                    <a:pt x="1917" y="1077175"/>
                  </a:lnTo>
                  <a:lnTo>
                    <a:pt x="12" y="1150797"/>
                  </a:lnTo>
                  <a:lnTo>
                    <a:pt x="0" y="1152347"/>
                  </a:lnTo>
                  <a:lnTo>
                    <a:pt x="1054" y="1190713"/>
                  </a:lnTo>
                  <a:lnTo>
                    <a:pt x="3403" y="1229677"/>
                  </a:lnTo>
                  <a:lnTo>
                    <a:pt x="7061" y="1269707"/>
                  </a:lnTo>
                  <a:lnTo>
                    <a:pt x="17907" y="1350886"/>
                  </a:lnTo>
                  <a:lnTo>
                    <a:pt x="25120" y="1392948"/>
                  </a:lnTo>
                  <a:lnTo>
                    <a:pt x="33489" y="1435963"/>
                  </a:lnTo>
                  <a:lnTo>
                    <a:pt x="42964" y="1479981"/>
                  </a:lnTo>
                  <a:lnTo>
                    <a:pt x="53517" y="1525104"/>
                  </a:lnTo>
                  <a:lnTo>
                    <a:pt x="65138" y="1571383"/>
                  </a:lnTo>
                  <a:lnTo>
                    <a:pt x="77774" y="1618881"/>
                  </a:lnTo>
                  <a:lnTo>
                    <a:pt x="91414" y="1667700"/>
                  </a:lnTo>
                  <a:lnTo>
                    <a:pt x="105968" y="1717624"/>
                  </a:lnTo>
                  <a:lnTo>
                    <a:pt x="160832" y="1701647"/>
                  </a:lnTo>
                  <a:lnTo>
                    <a:pt x="146291" y="1651711"/>
                  </a:lnTo>
                  <a:lnTo>
                    <a:pt x="132816" y="1603502"/>
                  </a:lnTo>
                  <a:lnTo>
                    <a:pt x="120357" y="1556677"/>
                  </a:lnTo>
                  <a:lnTo>
                    <a:pt x="108953" y="1511198"/>
                  </a:lnTo>
                  <a:lnTo>
                    <a:pt x="98602" y="1466964"/>
                  </a:lnTo>
                  <a:lnTo>
                    <a:pt x="89357" y="1423949"/>
                  </a:lnTo>
                  <a:lnTo>
                    <a:pt x="81229" y="1382052"/>
                  </a:lnTo>
                  <a:lnTo>
                    <a:pt x="74231" y="1341234"/>
                  </a:lnTo>
                  <a:lnTo>
                    <a:pt x="63703" y="1262151"/>
                  </a:lnTo>
                  <a:lnTo>
                    <a:pt x="58102" y="1187297"/>
                  </a:lnTo>
                  <a:lnTo>
                    <a:pt x="57175" y="1152347"/>
                  </a:lnTo>
                  <a:lnTo>
                    <a:pt x="57124" y="1150797"/>
                  </a:lnTo>
                  <a:lnTo>
                    <a:pt x="59004" y="1079703"/>
                  </a:lnTo>
                  <a:lnTo>
                    <a:pt x="66116" y="1010615"/>
                  </a:lnTo>
                  <a:lnTo>
                    <a:pt x="78651" y="942898"/>
                  </a:lnTo>
                  <a:lnTo>
                    <a:pt x="96799" y="875919"/>
                  </a:lnTo>
                  <a:lnTo>
                    <a:pt x="120815" y="809028"/>
                  </a:lnTo>
                  <a:lnTo>
                    <a:pt x="150952" y="741603"/>
                  </a:lnTo>
                  <a:lnTo>
                    <a:pt x="168402" y="707504"/>
                  </a:lnTo>
                  <a:lnTo>
                    <a:pt x="187490" y="673049"/>
                  </a:lnTo>
                  <a:lnTo>
                    <a:pt x="208229" y="638175"/>
                  </a:lnTo>
                  <a:lnTo>
                    <a:pt x="230670" y="602805"/>
                  </a:lnTo>
                  <a:lnTo>
                    <a:pt x="254838" y="566889"/>
                  </a:lnTo>
                  <a:lnTo>
                    <a:pt x="280758" y="530339"/>
                  </a:lnTo>
                  <a:lnTo>
                    <a:pt x="308470" y="493102"/>
                  </a:lnTo>
                  <a:lnTo>
                    <a:pt x="337972" y="457301"/>
                  </a:lnTo>
                  <a:lnTo>
                    <a:pt x="369519" y="424307"/>
                  </a:lnTo>
                  <a:lnTo>
                    <a:pt x="403402" y="393395"/>
                  </a:lnTo>
                  <a:lnTo>
                    <a:pt x="439432" y="364477"/>
                  </a:lnTo>
                  <a:lnTo>
                    <a:pt x="477380" y="337515"/>
                  </a:lnTo>
                  <a:lnTo>
                    <a:pt x="517042" y="312432"/>
                  </a:lnTo>
                  <a:lnTo>
                    <a:pt x="558177" y="289191"/>
                  </a:lnTo>
                  <a:lnTo>
                    <a:pt x="600583" y="267703"/>
                  </a:lnTo>
                  <a:lnTo>
                    <a:pt x="644004" y="247942"/>
                  </a:lnTo>
                  <a:lnTo>
                    <a:pt x="688213" y="229819"/>
                  </a:lnTo>
                  <a:lnTo>
                    <a:pt x="732993" y="213271"/>
                  </a:lnTo>
                  <a:lnTo>
                    <a:pt x="778090" y="198247"/>
                  </a:lnTo>
                  <a:lnTo>
                    <a:pt x="823264" y="184670"/>
                  </a:lnTo>
                  <a:lnTo>
                    <a:pt x="868299" y="172478"/>
                  </a:lnTo>
                  <a:lnTo>
                    <a:pt x="912939" y="161594"/>
                  </a:lnTo>
                  <a:lnTo>
                    <a:pt x="956957" y="151955"/>
                  </a:lnTo>
                  <a:lnTo>
                    <a:pt x="1000112" y="143471"/>
                  </a:lnTo>
                  <a:lnTo>
                    <a:pt x="1042162" y="136093"/>
                  </a:lnTo>
                  <a:lnTo>
                    <a:pt x="1082890" y="129717"/>
                  </a:lnTo>
                  <a:lnTo>
                    <a:pt x="1122045" y="124294"/>
                  </a:lnTo>
                  <a:lnTo>
                    <a:pt x="1194714" y="115989"/>
                  </a:lnTo>
                  <a:lnTo>
                    <a:pt x="1214501" y="114630"/>
                  </a:lnTo>
                  <a:lnTo>
                    <a:pt x="1217396" y="171221"/>
                  </a:lnTo>
                  <a:lnTo>
                    <a:pt x="1384236" y="76835"/>
                  </a:lnTo>
                  <a:close/>
                </a:path>
                <a:path w="2915920" h="2818765">
                  <a:moveTo>
                    <a:pt x="2915374" y="1666303"/>
                  </a:moveTo>
                  <a:lnTo>
                    <a:pt x="2914319" y="1627936"/>
                  </a:lnTo>
                  <a:lnTo>
                    <a:pt x="2911970" y="1588973"/>
                  </a:lnTo>
                  <a:lnTo>
                    <a:pt x="2908312" y="1548942"/>
                  </a:lnTo>
                  <a:lnTo>
                    <a:pt x="2897467" y="1467764"/>
                  </a:lnTo>
                  <a:lnTo>
                    <a:pt x="2890253" y="1425702"/>
                  </a:lnTo>
                  <a:lnTo>
                    <a:pt x="2881884" y="1382687"/>
                  </a:lnTo>
                  <a:lnTo>
                    <a:pt x="2872409" y="1338656"/>
                  </a:lnTo>
                  <a:lnTo>
                    <a:pt x="2861856" y="1293545"/>
                  </a:lnTo>
                  <a:lnTo>
                    <a:pt x="2850248" y="1247267"/>
                  </a:lnTo>
                  <a:lnTo>
                    <a:pt x="2837599" y="1199756"/>
                  </a:lnTo>
                  <a:lnTo>
                    <a:pt x="2823959" y="1150950"/>
                  </a:lnTo>
                  <a:lnTo>
                    <a:pt x="2809405" y="1101013"/>
                  </a:lnTo>
                  <a:lnTo>
                    <a:pt x="2754541" y="1117003"/>
                  </a:lnTo>
                  <a:lnTo>
                    <a:pt x="2769082" y="1166939"/>
                  </a:lnTo>
                  <a:lnTo>
                    <a:pt x="2782557" y="1215148"/>
                  </a:lnTo>
                  <a:lnTo>
                    <a:pt x="2795016" y="1261960"/>
                  </a:lnTo>
                  <a:lnTo>
                    <a:pt x="2806420" y="1307452"/>
                  </a:lnTo>
                  <a:lnTo>
                    <a:pt x="2816771" y="1351686"/>
                  </a:lnTo>
                  <a:lnTo>
                    <a:pt x="2826016" y="1394701"/>
                  </a:lnTo>
                  <a:lnTo>
                    <a:pt x="2834144" y="1436598"/>
                  </a:lnTo>
                  <a:lnTo>
                    <a:pt x="2841142" y="1477416"/>
                  </a:lnTo>
                  <a:lnTo>
                    <a:pt x="2851670" y="1556499"/>
                  </a:lnTo>
                  <a:lnTo>
                    <a:pt x="2857271" y="1631353"/>
                  </a:lnTo>
                  <a:lnTo>
                    <a:pt x="2858198" y="1666303"/>
                  </a:lnTo>
                  <a:lnTo>
                    <a:pt x="2858249" y="1667852"/>
                  </a:lnTo>
                  <a:lnTo>
                    <a:pt x="2856369" y="1738947"/>
                  </a:lnTo>
                  <a:lnTo>
                    <a:pt x="2849257" y="1808035"/>
                  </a:lnTo>
                  <a:lnTo>
                    <a:pt x="2836735" y="1875751"/>
                  </a:lnTo>
                  <a:lnTo>
                    <a:pt x="2818574" y="1942731"/>
                  </a:lnTo>
                  <a:lnTo>
                    <a:pt x="2794558" y="2009622"/>
                  </a:lnTo>
                  <a:lnTo>
                    <a:pt x="2764421" y="2077046"/>
                  </a:lnTo>
                  <a:lnTo>
                    <a:pt x="2746972" y="2111146"/>
                  </a:lnTo>
                  <a:lnTo>
                    <a:pt x="2727896" y="2145601"/>
                  </a:lnTo>
                  <a:lnTo>
                    <a:pt x="2707144" y="2180475"/>
                  </a:lnTo>
                  <a:lnTo>
                    <a:pt x="2684703" y="2215845"/>
                  </a:lnTo>
                  <a:lnTo>
                    <a:pt x="2660535" y="2251760"/>
                  </a:lnTo>
                  <a:lnTo>
                    <a:pt x="2634615" y="2288311"/>
                  </a:lnTo>
                  <a:lnTo>
                    <a:pt x="2606903" y="2325535"/>
                  </a:lnTo>
                  <a:lnTo>
                    <a:pt x="2577401" y="2361349"/>
                  </a:lnTo>
                  <a:lnTo>
                    <a:pt x="2545854" y="2394343"/>
                  </a:lnTo>
                  <a:lnTo>
                    <a:pt x="2511971" y="2425255"/>
                  </a:lnTo>
                  <a:lnTo>
                    <a:pt x="2475941" y="2454173"/>
                  </a:lnTo>
                  <a:lnTo>
                    <a:pt x="2437993" y="2481135"/>
                  </a:lnTo>
                  <a:lnTo>
                    <a:pt x="2398331" y="2506218"/>
                  </a:lnTo>
                  <a:lnTo>
                    <a:pt x="2357196" y="2529459"/>
                  </a:lnTo>
                  <a:lnTo>
                    <a:pt x="2314791" y="2550947"/>
                  </a:lnTo>
                  <a:lnTo>
                    <a:pt x="2271369" y="2570708"/>
                  </a:lnTo>
                  <a:lnTo>
                    <a:pt x="2227161" y="2588831"/>
                  </a:lnTo>
                  <a:lnTo>
                    <a:pt x="2182380" y="2605379"/>
                  </a:lnTo>
                  <a:lnTo>
                    <a:pt x="2137283" y="2620403"/>
                  </a:lnTo>
                  <a:lnTo>
                    <a:pt x="2092109" y="2633967"/>
                  </a:lnTo>
                  <a:lnTo>
                    <a:pt x="2047074" y="2646172"/>
                  </a:lnTo>
                  <a:lnTo>
                    <a:pt x="2002434" y="2657056"/>
                  </a:lnTo>
                  <a:lnTo>
                    <a:pt x="1958416" y="2666695"/>
                  </a:lnTo>
                  <a:lnTo>
                    <a:pt x="1915261" y="2675178"/>
                  </a:lnTo>
                  <a:lnTo>
                    <a:pt x="1873211" y="2682557"/>
                  </a:lnTo>
                  <a:lnTo>
                    <a:pt x="1832483" y="2688933"/>
                  </a:lnTo>
                  <a:lnTo>
                    <a:pt x="1793328" y="2694355"/>
                  </a:lnTo>
                  <a:lnTo>
                    <a:pt x="1720659" y="2702661"/>
                  </a:lnTo>
                  <a:lnTo>
                    <a:pt x="1700872" y="2704020"/>
                  </a:lnTo>
                  <a:lnTo>
                    <a:pt x="1697977" y="2647429"/>
                  </a:lnTo>
                  <a:lnTo>
                    <a:pt x="1531137" y="2741815"/>
                  </a:lnTo>
                  <a:lnTo>
                    <a:pt x="1706753" y="2818650"/>
                  </a:lnTo>
                  <a:lnTo>
                    <a:pt x="1703895" y="2763012"/>
                  </a:lnTo>
                  <a:lnTo>
                    <a:pt x="1703793" y="2761081"/>
                  </a:lnTo>
                  <a:lnTo>
                    <a:pt x="1700974" y="2706001"/>
                  </a:lnTo>
                  <a:lnTo>
                    <a:pt x="1703717" y="2759494"/>
                  </a:lnTo>
                  <a:lnTo>
                    <a:pt x="1703793" y="2761081"/>
                  </a:lnTo>
                  <a:lnTo>
                    <a:pt x="1726717" y="2759494"/>
                  </a:lnTo>
                  <a:lnTo>
                    <a:pt x="1801177" y="2750959"/>
                  </a:lnTo>
                  <a:lnTo>
                    <a:pt x="1841322" y="2745397"/>
                  </a:lnTo>
                  <a:lnTo>
                    <a:pt x="1883105" y="2738844"/>
                  </a:lnTo>
                  <a:lnTo>
                    <a:pt x="1926297" y="2731249"/>
                  </a:lnTo>
                  <a:lnTo>
                    <a:pt x="1970659" y="2722511"/>
                  </a:lnTo>
                  <a:lnTo>
                    <a:pt x="2015985" y="2712567"/>
                  </a:lnTo>
                  <a:lnTo>
                    <a:pt x="2062035" y="2701328"/>
                  </a:lnTo>
                  <a:lnTo>
                    <a:pt x="2108568" y="2688704"/>
                  </a:lnTo>
                  <a:lnTo>
                    <a:pt x="2155367" y="2674607"/>
                  </a:lnTo>
                  <a:lnTo>
                    <a:pt x="2202205" y="2658973"/>
                  </a:lnTo>
                  <a:lnTo>
                    <a:pt x="2248852" y="2641714"/>
                  </a:lnTo>
                  <a:lnTo>
                    <a:pt x="2295080" y="2622715"/>
                  </a:lnTo>
                  <a:lnTo>
                    <a:pt x="2340660" y="2601912"/>
                  </a:lnTo>
                  <a:lnTo>
                    <a:pt x="2385352" y="2579192"/>
                  </a:lnTo>
                  <a:lnTo>
                    <a:pt x="2428925" y="2554490"/>
                  </a:lnTo>
                  <a:lnTo>
                    <a:pt x="2471140" y="2527681"/>
                  </a:lnTo>
                  <a:lnTo>
                    <a:pt x="2511768" y="2498699"/>
                  </a:lnTo>
                  <a:lnTo>
                    <a:pt x="2550541" y="2467419"/>
                  </a:lnTo>
                  <a:lnTo>
                    <a:pt x="2587231" y="2433764"/>
                  </a:lnTo>
                  <a:lnTo>
                    <a:pt x="2621546" y="2397645"/>
                  </a:lnTo>
                  <a:lnTo>
                    <a:pt x="2652750" y="2359660"/>
                  </a:lnTo>
                  <a:lnTo>
                    <a:pt x="2681236" y="2321369"/>
                  </a:lnTo>
                  <a:lnTo>
                    <a:pt x="2707957" y="2283650"/>
                  </a:lnTo>
                  <a:lnTo>
                    <a:pt x="2732963" y="2246452"/>
                  </a:lnTo>
                  <a:lnTo>
                    <a:pt x="2756268" y="2209673"/>
                  </a:lnTo>
                  <a:lnTo>
                    <a:pt x="2777896" y="2173274"/>
                  </a:lnTo>
                  <a:lnTo>
                    <a:pt x="2797860" y="2137156"/>
                  </a:lnTo>
                  <a:lnTo>
                    <a:pt x="2816187" y="2101278"/>
                  </a:lnTo>
                  <a:lnTo>
                    <a:pt x="2832874" y="2065553"/>
                  </a:lnTo>
                  <a:lnTo>
                    <a:pt x="2847975" y="2029942"/>
                  </a:lnTo>
                  <a:lnTo>
                    <a:pt x="2873438" y="1958746"/>
                  </a:lnTo>
                  <a:lnTo>
                    <a:pt x="2892717" y="1887245"/>
                  </a:lnTo>
                  <a:lnTo>
                    <a:pt x="2905988" y="1814969"/>
                  </a:lnTo>
                  <a:lnTo>
                    <a:pt x="2913456" y="1741474"/>
                  </a:lnTo>
                  <a:lnTo>
                    <a:pt x="2915361" y="1667852"/>
                  </a:lnTo>
                  <a:lnTo>
                    <a:pt x="2915374" y="16663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Projection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Announcements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112221" y="1387475"/>
            <a:ext cx="5025390" cy="4304030"/>
            <a:chOff x="2112221" y="1387475"/>
            <a:chExt cx="5025390" cy="43040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21745" y="1397000"/>
              <a:ext cx="5006016" cy="428478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1520" y="1466239"/>
              <a:ext cx="4189991" cy="41783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116983" y="1392237"/>
              <a:ext cx="5015865" cy="4294505"/>
            </a:xfrm>
            <a:custGeom>
              <a:avLst/>
              <a:gdLst/>
              <a:ahLst/>
              <a:cxnLst/>
              <a:rect l="l" t="t" r="r" b="b"/>
              <a:pathLst>
                <a:path w="5015865" h="4294505">
                  <a:moveTo>
                    <a:pt x="0" y="0"/>
                  </a:moveTo>
                  <a:lnTo>
                    <a:pt x="5015540" y="0"/>
                  </a:lnTo>
                  <a:lnTo>
                    <a:pt x="5015540" y="4294310"/>
                  </a:lnTo>
                  <a:lnTo>
                    <a:pt x="0" y="429431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894539" y="5826252"/>
            <a:ext cx="54616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003470"/>
                </a:solidFill>
                <a:latin typeface="Arial"/>
                <a:cs typeface="Arial"/>
              </a:rPr>
              <a:t>Friday</a:t>
            </a:r>
            <a:r>
              <a:rPr dirty="0" sz="3200" spc="-1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470"/>
                </a:solidFill>
                <a:latin typeface="Arial"/>
                <a:cs typeface="Arial"/>
              </a:rPr>
              <a:t>April</a:t>
            </a:r>
            <a:r>
              <a:rPr dirty="0" sz="32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470"/>
                </a:solidFill>
                <a:latin typeface="Arial"/>
                <a:cs typeface="Arial"/>
              </a:rPr>
              <a:t>16</a:t>
            </a:r>
            <a:r>
              <a:rPr dirty="0" baseline="26455" sz="3150" b="1">
                <a:solidFill>
                  <a:srgbClr val="003470"/>
                </a:solidFill>
                <a:latin typeface="Arial"/>
                <a:cs typeface="Arial"/>
              </a:rPr>
              <a:t>th</a:t>
            </a:r>
            <a:r>
              <a:rPr dirty="0" baseline="26455" sz="3150" spc="4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470"/>
                </a:solidFill>
                <a:latin typeface="Arial"/>
                <a:cs typeface="Arial"/>
              </a:rPr>
              <a:t>at</a:t>
            </a:r>
            <a:r>
              <a:rPr dirty="0" sz="32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470"/>
                </a:solidFill>
                <a:latin typeface="Arial"/>
                <a:cs typeface="Arial"/>
              </a:rPr>
              <a:t>3pm</a:t>
            </a:r>
            <a:r>
              <a:rPr dirty="0" sz="3200" spc="-2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003470"/>
                </a:solidFill>
                <a:latin typeface="Arial"/>
                <a:cs typeface="Arial"/>
              </a:rPr>
              <a:t>EST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Dimension</a:t>
            </a:r>
            <a:r>
              <a:rPr dirty="0" spc="-175"/>
              <a:t> </a:t>
            </a:r>
            <a:r>
              <a:rPr dirty="0" spc="-95"/>
              <a:t>reduction</a:t>
            </a:r>
            <a:r>
              <a:rPr dirty="0" spc="-170"/>
              <a:t> </a:t>
            </a:r>
            <a:r>
              <a:rPr dirty="0" spc="-75"/>
              <a:t>via</a:t>
            </a:r>
            <a:r>
              <a:rPr dirty="0" spc="-170"/>
              <a:t> </a:t>
            </a:r>
            <a:r>
              <a:rPr dirty="0" spc="-90"/>
              <a:t>projection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81403"/>
            <a:ext cx="7713980" cy="723900"/>
          </a:xfrm>
          <a:prstGeom prst="rect">
            <a:avLst/>
          </a:prstGeom>
        </p:spPr>
        <p:txBody>
          <a:bodyPr wrap="square" lIns="0" tIns="51435" rIns="0" bIns="0" rtlCol="0" vert="horz">
            <a:spAutoFit/>
          </a:bodyPr>
          <a:lstStyle/>
          <a:p>
            <a:pPr marL="193675" marR="5080" indent="-181610">
              <a:lnSpc>
                <a:spcPts val="2620"/>
              </a:lnSpc>
              <a:spcBef>
                <a:spcPts val="40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945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Big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470"/>
                </a:solidFill>
                <a:latin typeface="Arial"/>
                <a:cs typeface="Arial"/>
              </a:rPr>
              <a:t>transform</a:t>
            </a:r>
            <a:r>
              <a:rPr dirty="0" sz="2400" spc="-60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before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performing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analysis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(e.g.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regression,</a:t>
            </a:r>
            <a:r>
              <a:rPr dirty="0" sz="24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5420563" y="2547619"/>
            <a:ext cx="88900" cy="378460"/>
          </a:xfrm>
          <a:custGeom>
            <a:avLst/>
            <a:gdLst/>
            <a:ahLst/>
            <a:cxnLst/>
            <a:rect l="l" t="t" r="r" b="b"/>
            <a:pathLst>
              <a:path w="88900" h="378460">
                <a:moveTo>
                  <a:pt x="88506" y="0"/>
                </a:moveTo>
                <a:lnTo>
                  <a:pt x="0" y="0"/>
                </a:lnTo>
                <a:lnTo>
                  <a:pt x="0" y="15240"/>
                </a:lnTo>
                <a:lnTo>
                  <a:pt x="55562" y="15240"/>
                </a:lnTo>
                <a:lnTo>
                  <a:pt x="55562" y="363220"/>
                </a:lnTo>
                <a:lnTo>
                  <a:pt x="0" y="363220"/>
                </a:lnTo>
                <a:lnTo>
                  <a:pt x="0" y="378460"/>
                </a:lnTo>
                <a:lnTo>
                  <a:pt x="88506" y="378460"/>
                </a:lnTo>
                <a:lnTo>
                  <a:pt x="88506" y="363220"/>
                </a:lnTo>
                <a:lnTo>
                  <a:pt x="88506" y="15240"/>
                </a:lnTo>
                <a:lnTo>
                  <a:pt x="88506" y="0"/>
                </a:lnTo>
                <a:close/>
              </a:path>
            </a:pathLst>
          </a:custGeom>
          <a:solidFill>
            <a:srgbClr val="003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536598" y="2547619"/>
            <a:ext cx="88900" cy="378460"/>
          </a:xfrm>
          <a:custGeom>
            <a:avLst/>
            <a:gdLst/>
            <a:ahLst/>
            <a:cxnLst/>
            <a:rect l="l" t="t" r="r" b="b"/>
            <a:pathLst>
              <a:path w="88900" h="378460">
                <a:moveTo>
                  <a:pt x="88506" y="0"/>
                </a:moveTo>
                <a:lnTo>
                  <a:pt x="0" y="0"/>
                </a:lnTo>
                <a:lnTo>
                  <a:pt x="0" y="15240"/>
                </a:lnTo>
                <a:lnTo>
                  <a:pt x="0" y="363220"/>
                </a:lnTo>
                <a:lnTo>
                  <a:pt x="0" y="378460"/>
                </a:lnTo>
                <a:lnTo>
                  <a:pt x="88506" y="378460"/>
                </a:lnTo>
                <a:lnTo>
                  <a:pt x="88506" y="363220"/>
                </a:lnTo>
                <a:lnTo>
                  <a:pt x="32943" y="363220"/>
                </a:lnTo>
                <a:lnTo>
                  <a:pt x="32943" y="15240"/>
                </a:lnTo>
                <a:lnTo>
                  <a:pt x="88506" y="15240"/>
                </a:lnTo>
                <a:lnTo>
                  <a:pt x="88506" y="0"/>
                </a:lnTo>
                <a:close/>
              </a:path>
            </a:pathLst>
          </a:custGeom>
          <a:solidFill>
            <a:srgbClr val="003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7517524" y="2547619"/>
            <a:ext cx="88900" cy="378460"/>
          </a:xfrm>
          <a:custGeom>
            <a:avLst/>
            <a:gdLst/>
            <a:ahLst/>
            <a:cxnLst/>
            <a:rect l="l" t="t" r="r" b="b"/>
            <a:pathLst>
              <a:path w="88900" h="378460">
                <a:moveTo>
                  <a:pt x="88506" y="0"/>
                </a:moveTo>
                <a:lnTo>
                  <a:pt x="0" y="0"/>
                </a:lnTo>
                <a:lnTo>
                  <a:pt x="0" y="15240"/>
                </a:lnTo>
                <a:lnTo>
                  <a:pt x="55562" y="15240"/>
                </a:lnTo>
                <a:lnTo>
                  <a:pt x="55562" y="363220"/>
                </a:lnTo>
                <a:lnTo>
                  <a:pt x="0" y="363220"/>
                </a:lnTo>
                <a:lnTo>
                  <a:pt x="0" y="378460"/>
                </a:lnTo>
                <a:lnTo>
                  <a:pt x="88506" y="378460"/>
                </a:lnTo>
                <a:lnTo>
                  <a:pt x="88506" y="363220"/>
                </a:lnTo>
                <a:lnTo>
                  <a:pt x="88506" y="15240"/>
                </a:lnTo>
                <a:lnTo>
                  <a:pt x="88506" y="0"/>
                </a:lnTo>
                <a:close/>
              </a:path>
            </a:pathLst>
          </a:custGeom>
          <a:solidFill>
            <a:srgbClr val="003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6179401" y="2547619"/>
            <a:ext cx="88900" cy="378460"/>
          </a:xfrm>
          <a:custGeom>
            <a:avLst/>
            <a:gdLst/>
            <a:ahLst/>
            <a:cxnLst/>
            <a:rect l="l" t="t" r="r" b="b"/>
            <a:pathLst>
              <a:path w="88900" h="378460">
                <a:moveTo>
                  <a:pt x="88506" y="0"/>
                </a:moveTo>
                <a:lnTo>
                  <a:pt x="0" y="0"/>
                </a:lnTo>
                <a:lnTo>
                  <a:pt x="0" y="15240"/>
                </a:lnTo>
                <a:lnTo>
                  <a:pt x="0" y="363220"/>
                </a:lnTo>
                <a:lnTo>
                  <a:pt x="0" y="378460"/>
                </a:lnTo>
                <a:lnTo>
                  <a:pt x="88506" y="378460"/>
                </a:lnTo>
                <a:lnTo>
                  <a:pt x="88506" y="363220"/>
                </a:lnTo>
                <a:lnTo>
                  <a:pt x="32943" y="363220"/>
                </a:lnTo>
                <a:lnTo>
                  <a:pt x="32943" y="15240"/>
                </a:lnTo>
                <a:lnTo>
                  <a:pt x="88506" y="15240"/>
                </a:lnTo>
                <a:lnTo>
                  <a:pt x="88506" y="0"/>
                </a:lnTo>
                <a:close/>
              </a:path>
            </a:pathLst>
          </a:custGeom>
          <a:solidFill>
            <a:srgbClr val="0034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85140" y="2412492"/>
            <a:ext cx="7055484" cy="1593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097280">
              <a:lnSpc>
                <a:spcPct val="100000"/>
              </a:lnSpc>
              <a:spcBef>
                <a:spcPts val="100"/>
              </a:spcBef>
              <a:tabLst>
                <a:tab pos="1926589" algn="l"/>
                <a:tab pos="2765425" algn="l"/>
                <a:tab pos="3604260" algn="l"/>
                <a:tab pos="4443095" algn="l"/>
                <a:tab pos="5130800" algn="l"/>
                <a:tab pos="5740400" algn="l"/>
                <a:tab pos="6555105" algn="l"/>
              </a:tabLst>
            </a:pPr>
            <a:r>
              <a:rPr dirty="0" sz="3200" spc="195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8115" sz="3450" spc="292">
                <a:solidFill>
                  <a:srgbClr val="003470"/>
                </a:solidFill>
                <a:latin typeface="Cambria Math"/>
                <a:cs typeface="Cambria Math"/>
              </a:rPr>
              <a:t>!</a:t>
            </a:r>
            <a:r>
              <a:rPr dirty="0" baseline="-18115" sz="345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sz="3200" spc="110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8115" sz="3450" spc="165">
                <a:solidFill>
                  <a:srgbClr val="003470"/>
                </a:solidFill>
                <a:latin typeface="Cambria Math"/>
                <a:cs typeface="Cambria Math"/>
              </a:rPr>
              <a:t>"</a:t>
            </a:r>
            <a:r>
              <a:rPr dirty="0" baseline="-18115" sz="345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baseline="1736" sz="4800" spc="-37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3285" sz="3450" spc="-37">
                <a:solidFill>
                  <a:srgbClr val="003470"/>
                </a:solidFill>
                <a:latin typeface="Cambria Math"/>
                <a:cs typeface="Cambria Math"/>
              </a:rPr>
              <a:t>#</a:t>
            </a:r>
            <a:r>
              <a:rPr dirty="0" baseline="-13285" sz="345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baseline="1736" sz="4800" spc="-37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3285" sz="3450" spc="-37">
                <a:solidFill>
                  <a:srgbClr val="003470"/>
                </a:solidFill>
                <a:latin typeface="Cambria Math"/>
                <a:cs typeface="Cambria Math"/>
              </a:rPr>
              <a:t>$</a:t>
            </a:r>
            <a:r>
              <a:rPr dirty="0" baseline="-13285" sz="345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baseline="1736" sz="4800" spc="-705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3285" sz="3450" spc="-705">
                <a:solidFill>
                  <a:srgbClr val="003470"/>
                </a:solidFill>
                <a:latin typeface="Cambria Math"/>
                <a:cs typeface="Cambria Math"/>
              </a:rPr>
              <a:t>%</a:t>
            </a:r>
            <a:r>
              <a:rPr dirty="0" baseline="-13285" sz="345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baseline="-2604" sz="4800" spc="-75">
                <a:solidFill>
                  <a:srgbClr val="003470"/>
                </a:solidFill>
                <a:latin typeface="Cambria Math"/>
                <a:cs typeface="Cambria Math"/>
              </a:rPr>
              <a:t>↦</a:t>
            </a:r>
            <a:r>
              <a:rPr dirty="0" baseline="-2604" sz="480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sz="3200" spc="210">
                <a:solidFill>
                  <a:srgbClr val="003470"/>
                </a:solidFill>
                <a:latin typeface="Cambria Math"/>
                <a:cs typeface="Cambria Math"/>
              </a:rPr>
              <a:t>𝑍</a:t>
            </a:r>
            <a:r>
              <a:rPr dirty="0" baseline="-15700" sz="3450" spc="315">
                <a:solidFill>
                  <a:srgbClr val="003470"/>
                </a:solidFill>
                <a:latin typeface="Cambria Math"/>
                <a:cs typeface="Cambria Math"/>
              </a:rPr>
              <a:t>!</a:t>
            </a:r>
            <a:r>
              <a:rPr dirty="0" baseline="-15700" sz="345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sz="3200" spc="130">
                <a:solidFill>
                  <a:srgbClr val="003470"/>
                </a:solidFill>
                <a:latin typeface="Cambria Math"/>
                <a:cs typeface="Cambria Math"/>
              </a:rPr>
              <a:t>𝑍</a:t>
            </a:r>
            <a:r>
              <a:rPr dirty="0" baseline="-15700" sz="3450" spc="195">
                <a:solidFill>
                  <a:srgbClr val="003470"/>
                </a:solidFill>
                <a:latin typeface="Cambria Math"/>
                <a:cs typeface="Cambria Math"/>
              </a:rPr>
              <a:t>"</a:t>
            </a:r>
            <a:endParaRPr baseline="-15700" sz="34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870"/>
              </a:spcBef>
            </a:pPr>
            <a:endParaRPr sz="3200">
              <a:latin typeface="Cambria Math"/>
              <a:cs typeface="Cambria Math"/>
            </a:endParaRPr>
          </a:p>
          <a:p>
            <a:pPr marL="245110" indent="-181610">
              <a:lnSpc>
                <a:spcPct val="100000"/>
              </a:lnSpc>
              <a:buClr>
                <a:srgbClr val="93A299"/>
              </a:buClr>
              <a:buSzPct val="83333"/>
              <a:buChar char="•"/>
              <a:tabLst>
                <a:tab pos="2451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instead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of: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75619" y="3833876"/>
            <a:ext cx="144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305">
                <a:solidFill>
                  <a:srgbClr val="003470"/>
                </a:solidFill>
                <a:latin typeface="Cambria Math"/>
                <a:cs typeface="Cambria Math"/>
              </a:rPr>
              <a:t>*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62998" y="4081779"/>
            <a:ext cx="2807970" cy="893444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20"/>
              </a:spcBef>
            </a:pP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𝑌</a:t>
            </a:r>
            <a:r>
              <a:rPr dirty="0" sz="2400" spc="14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=</a:t>
            </a:r>
            <a:r>
              <a:rPr dirty="0" sz="2400" spc="9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 spc="-80">
                <a:solidFill>
                  <a:srgbClr val="003470"/>
                </a:solidFill>
                <a:latin typeface="Cambria Math"/>
                <a:cs typeface="Cambria Math"/>
              </a:rPr>
              <a:t>𝛽</a:t>
            </a:r>
            <a:r>
              <a:rPr dirty="0" baseline="-15432" sz="2700" spc="-120">
                <a:solidFill>
                  <a:srgbClr val="003470"/>
                </a:solidFill>
                <a:latin typeface="Cambria Math"/>
                <a:cs typeface="Cambria Math"/>
              </a:rPr>
              <a:t>&amp;</a:t>
            </a:r>
            <a:r>
              <a:rPr dirty="0" baseline="-15432" sz="2700" spc="27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r>
              <a:rPr dirty="0" sz="2400" spc="-3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 spc="1025">
                <a:solidFill>
                  <a:srgbClr val="003470"/>
                </a:solidFill>
                <a:latin typeface="Cambria Math"/>
                <a:cs typeface="Cambria Math"/>
              </a:rPr>
              <a:t>%</a:t>
            </a:r>
            <a:r>
              <a:rPr dirty="0" sz="2400" spc="-13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 spc="65">
                <a:solidFill>
                  <a:srgbClr val="003470"/>
                </a:solidFill>
                <a:latin typeface="Cambria Math"/>
                <a:cs typeface="Cambria Math"/>
              </a:rPr>
              <a:t>𝛽</a:t>
            </a:r>
            <a:r>
              <a:rPr dirty="0" baseline="-15432" sz="2700" spc="97">
                <a:solidFill>
                  <a:srgbClr val="003470"/>
                </a:solidFill>
                <a:latin typeface="Cambria Math"/>
                <a:cs typeface="Cambria Math"/>
              </a:rPr>
              <a:t>'</a:t>
            </a:r>
            <a:r>
              <a:rPr dirty="0" sz="2400" spc="65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5432" sz="2700" spc="97">
                <a:solidFill>
                  <a:srgbClr val="003470"/>
                </a:solidFill>
                <a:latin typeface="Cambria Math"/>
                <a:cs typeface="Cambria Math"/>
              </a:rPr>
              <a:t>'</a:t>
            </a:r>
            <a:r>
              <a:rPr dirty="0" baseline="-15432" sz="2700" spc="367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r>
              <a:rPr dirty="0" sz="2400" spc="-3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003470"/>
                </a:solidFill>
                <a:latin typeface="Cambria Math"/>
                <a:cs typeface="Cambria Math"/>
              </a:rPr>
              <a:t>𝜀</a:t>
            </a:r>
            <a:endParaRPr sz="2400">
              <a:latin typeface="Cambria Math"/>
              <a:cs typeface="Cambria Math"/>
            </a:endParaRPr>
          </a:p>
          <a:p>
            <a:pPr algn="ctr" marL="163195">
              <a:lnSpc>
                <a:spcPct val="100000"/>
              </a:lnSpc>
              <a:spcBef>
                <a:spcPts val="770"/>
              </a:spcBef>
            </a:pPr>
            <a:r>
              <a:rPr dirty="0" sz="1800" spc="320">
                <a:solidFill>
                  <a:srgbClr val="003470"/>
                </a:solidFill>
                <a:latin typeface="Cambria Math"/>
                <a:cs typeface="Cambria Math"/>
              </a:rPr>
              <a:t>'()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04215" y="4998211"/>
            <a:ext cx="12979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solve: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168586" y="5221478"/>
            <a:ext cx="2796540" cy="1213485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algn="ctr" marL="189865">
              <a:lnSpc>
                <a:spcPct val="100000"/>
              </a:lnSpc>
              <a:spcBef>
                <a:spcPts val="690"/>
              </a:spcBef>
            </a:pPr>
            <a:r>
              <a:rPr dirty="0" sz="1800" spc="27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795"/>
              </a:spcBef>
            </a:pP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𝑌</a:t>
            </a:r>
            <a:r>
              <a:rPr dirty="0" sz="2400" spc="12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=</a:t>
            </a:r>
            <a:r>
              <a:rPr dirty="0" sz="2400" spc="9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 spc="-40">
                <a:solidFill>
                  <a:srgbClr val="003470"/>
                </a:solidFill>
                <a:latin typeface="Cambria Math"/>
                <a:cs typeface="Cambria Math"/>
              </a:rPr>
              <a:t>𝜃</a:t>
            </a:r>
            <a:r>
              <a:rPr dirty="0" baseline="-15432" sz="2700" spc="-60">
                <a:solidFill>
                  <a:srgbClr val="003470"/>
                </a:solidFill>
                <a:latin typeface="Cambria Math"/>
                <a:cs typeface="Cambria Math"/>
              </a:rPr>
              <a:t>&amp;</a:t>
            </a:r>
            <a:r>
              <a:rPr dirty="0" baseline="-15432" sz="2700" spc="27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r>
              <a:rPr dirty="0" sz="2400" spc="-3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 spc="1025">
                <a:solidFill>
                  <a:srgbClr val="003470"/>
                </a:solidFill>
                <a:latin typeface="Cambria Math"/>
                <a:cs typeface="Cambria Math"/>
              </a:rPr>
              <a:t>%</a:t>
            </a:r>
            <a:r>
              <a:rPr dirty="0" sz="2400" spc="-13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 spc="90">
                <a:solidFill>
                  <a:srgbClr val="003470"/>
                </a:solidFill>
                <a:latin typeface="Cambria Math"/>
                <a:cs typeface="Cambria Math"/>
              </a:rPr>
              <a:t>𝜃</a:t>
            </a:r>
            <a:r>
              <a:rPr dirty="0" baseline="-15432" sz="2700" spc="135">
                <a:solidFill>
                  <a:srgbClr val="003470"/>
                </a:solidFill>
                <a:latin typeface="Cambria Math"/>
                <a:cs typeface="Cambria Math"/>
              </a:rPr>
              <a:t>'</a:t>
            </a:r>
            <a:r>
              <a:rPr dirty="0" sz="2400" spc="90">
                <a:solidFill>
                  <a:srgbClr val="003470"/>
                </a:solidFill>
                <a:latin typeface="Cambria Math"/>
                <a:cs typeface="Cambria Math"/>
              </a:rPr>
              <a:t>𝑍</a:t>
            </a:r>
            <a:r>
              <a:rPr dirty="0" baseline="-15432" sz="2700" spc="135">
                <a:solidFill>
                  <a:srgbClr val="003470"/>
                </a:solidFill>
                <a:latin typeface="Cambria Math"/>
                <a:cs typeface="Cambria Math"/>
              </a:rPr>
              <a:t>'</a:t>
            </a:r>
            <a:r>
              <a:rPr dirty="0" baseline="-15432" sz="2700" spc="367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r>
              <a:rPr dirty="0" sz="2400" spc="-13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 spc="-50">
                <a:solidFill>
                  <a:srgbClr val="003470"/>
                </a:solidFill>
                <a:latin typeface="Cambria Math"/>
                <a:cs typeface="Cambria Math"/>
              </a:rPr>
              <a:t>𝜀</a:t>
            </a:r>
            <a:endParaRPr sz="2400">
              <a:latin typeface="Cambria Math"/>
              <a:cs typeface="Cambria Math"/>
            </a:endParaRPr>
          </a:p>
          <a:p>
            <a:pPr algn="ctr" marL="191770">
              <a:lnSpc>
                <a:spcPct val="100000"/>
              </a:lnSpc>
              <a:spcBef>
                <a:spcPts val="765"/>
              </a:spcBef>
            </a:pPr>
            <a:r>
              <a:rPr dirty="0" sz="1800" spc="320">
                <a:solidFill>
                  <a:srgbClr val="003470"/>
                </a:solidFill>
                <a:latin typeface="Cambria Math"/>
                <a:cs typeface="Cambria Math"/>
              </a:rPr>
              <a:t>'()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75959" y="3566159"/>
            <a:ext cx="2240280" cy="2316480"/>
            <a:chOff x="5775959" y="3566159"/>
            <a:chExt cx="2240280" cy="23164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75959" y="3566159"/>
              <a:ext cx="2240280" cy="231648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019799" y="3809999"/>
              <a:ext cx="1752600" cy="1828800"/>
            </a:xfrm>
            <a:custGeom>
              <a:avLst/>
              <a:gdLst/>
              <a:ahLst/>
              <a:cxnLst/>
              <a:rect l="l" t="t" r="r" b="b"/>
              <a:pathLst>
                <a:path w="1752600" h="1828800">
                  <a:moveTo>
                    <a:pt x="1593884" y="0"/>
                  </a:moveTo>
                  <a:lnTo>
                    <a:pt x="158715" y="0"/>
                  </a:lnTo>
                  <a:lnTo>
                    <a:pt x="108549" y="8091"/>
                  </a:lnTo>
                  <a:lnTo>
                    <a:pt x="64980" y="30622"/>
                  </a:lnTo>
                  <a:lnTo>
                    <a:pt x="30622" y="64980"/>
                  </a:lnTo>
                  <a:lnTo>
                    <a:pt x="8091" y="108549"/>
                  </a:lnTo>
                  <a:lnTo>
                    <a:pt x="0" y="158715"/>
                  </a:lnTo>
                  <a:lnTo>
                    <a:pt x="0" y="1670084"/>
                  </a:lnTo>
                  <a:lnTo>
                    <a:pt x="8091" y="1720250"/>
                  </a:lnTo>
                  <a:lnTo>
                    <a:pt x="30622" y="1763819"/>
                  </a:lnTo>
                  <a:lnTo>
                    <a:pt x="64980" y="1798176"/>
                  </a:lnTo>
                  <a:lnTo>
                    <a:pt x="108549" y="1820708"/>
                  </a:lnTo>
                  <a:lnTo>
                    <a:pt x="158715" y="1828799"/>
                  </a:lnTo>
                  <a:lnTo>
                    <a:pt x="1593884" y="1828799"/>
                  </a:lnTo>
                  <a:lnTo>
                    <a:pt x="1644050" y="1820708"/>
                  </a:lnTo>
                  <a:lnTo>
                    <a:pt x="1687619" y="1798176"/>
                  </a:lnTo>
                  <a:lnTo>
                    <a:pt x="1721976" y="1763819"/>
                  </a:lnTo>
                  <a:lnTo>
                    <a:pt x="1744508" y="1720250"/>
                  </a:lnTo>
                  <a:lnTo>
                    <a:pt x="1752600" y="1670084"/>
                  </a:lnTo>
                  <a:lnTo>
                    <a:pt x="1752600" y="158715"/>
                  </a:lnTo>
                  <a:lnTo>
                    <a:pt x="1744508" y="108549"/>
                  </a:lnTo>
                  <a:lnTo>
                    <a:pt x="1721976" y="64980"/>
                  </a:lnTo>
                  <a:lnTo>
                    <a:pt x="1687619" y="30622"/>
                  </a:lnTo>
                  <a:lnTo>
                    <a:pt x="1644050" y="8091"/>
                  </a:lnTo>
                  <a:lnTo>
                    <a:pt x="15938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019799" y="3809999"/>
              <a:ext cx="1752600" cy="1828800"/>
            </a:xfrm>
            <a:custGeom>
              <a:avLst/>
              <a:gdLst/>
              <a:ahLst/>
              <a:cxnLst/>
              <a:rect l="l" t="t" r="r" b="b"/>
              <a:pathLst>
                <a:path w="1752600" h="1828800">
                  <a:moveTo>
                    <a:pt x="0" y="158716"/>
                  </a:moveTo>
                  <a:lnTo>
                    <a:pt x="8091" y="108549"/>
                  </a:lnTo>
                  <a:lnTo>
                    <a:pt x="30622" y="64980"/>
                  </a:lnTo>
                  <a:lnTo>
                    <a:pt x="64980" y="30622"/>
                  </a:lnTo>
                  <a:lnTo>
                    <a:pt x="108549" y="8091"/>
                  </a:lnTo>
                  <a:lnTo>
                    <a:pt x="158716" y="0"/>
                  </a:lnTo>
                  <a:lnTo>
                    <a:pt x="1593884" y="0"/>
                  </a:lnTo>
                  <a:lnTo>
                    <a:pt x="1644050" y="8091"/>
                  </a:lnTo>
                  <a:lnTo>
                    <a:pt x="1687619" y="30622"/>
                  </a:lnTo>
                  <a:lnTo>
                    <a:pt x="1721976" y="64980"/>
                  </a:lnTo>
                  <a:lnTo>
                    <a:pt x="1744508" y="108549"/>
                  </a:lnTo>
                  <a:lnTo>
                    <a:pt x="1752600" y="158716"/>
                  </a:lnTo>
                  <a:lnTo>
                    <a:pt x="1752600" y="1670084"/>
                  </a:lnTo>
                  <a:lnTo>
                    <a:pt x="1744508" y="1720250"/>
                  </a:lnTo>
                  <a:lnTo>
                    <a:pt x="1721976" y="1763819"/>
                  </a:lnTo>
                  <a:lnTo>
                    <a:pt x="1687619" y="1798176"/>
                  </a:lnTo>
                  <a:lnTo>
                    <a:pt x="1644050" y="1820708"/>
                  </a:lnTo>
                  <a:lnTo>
                    <a:pt x="1593884" y="1828800"/>
                  </a:lnTo>
                  <a:lnTo>
                    <a:pt x="158716" y="1828800"/>
                  </a:lnTo>
                  <a:lnTo>
                    <a:pt x="108549" y="1820708"/>
                  </a:lnTo>
                  <a:lnTo>
                    <a:pt x="64980" y="1798176"/>
                  </a:lnTo>
                  <a:lnTo>
                    <a:pt x="30622" y="1763819"/>
                  </a:lnTo>
                  <a:lnTo>
                    <a:pt x="8091" y="1720250"/>
                  </a:lnTo>
                  <a:lnTo>
                    <a:pt x="0" y="1670084"/>
                  </a:lnTo>
                  <a:lnTo>
                    <a:pt x="0" y="158716"/>
                  </a:lnTo>
                  <a:close/>
                </a:path>
              </a:pathLst>
            </a:custGeom>
            <a:ln w="264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Linear</a:t>
            </a:r>
            <a:r>
              <a:rPr dirty="0" spc="-150"/>
              <a:t> </a:t>
            </a:r>
            <a:r>
              <a:rPr dirty="0" spc="-100"/>
              <a:t>projection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510540" y="1621028"/>
            <a:ext cx="7900034" cy="22447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9710" indent="-181610">
              <a:lnSpc>
                <a:spcPts val="2620"/>
              </a:lnSpc>
              <a:spcBef>
                <a:spcPts val="100"/>
              </a:spcBef>
              <a:buClr>
                <a:srgbClr val="93A299"/>
              </a:buClr>
              <a:buSzPct val="83333"/>
              <a:buChar char="•"/>
              <a:tabLst>
                <a:tab pos="2197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features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linear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combinations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original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data:</a:t>
            </a:r>
            <a:endParaRPr sz="2400">
              <a:latin typeface="Arial"/>
              <a:cs typeface="Arial"/>
            </a:endParaRPr>
          </a:p>
          <a:p>
            <a:pPr algn="ctr" marL="171450">
              <a:lnSpc>
                <a:spcPts val="2500"/>
              </a:lnSpc>
            </a:pPr>
            <a:r>
              <a:rPr dirty="0" sz="2300" spc="1145">
                <a:solidFill>
                  <a:srgbClr val="003470"/>
                </a:solidFill>
                <a:latin typeface="Cambria Math"/>
                <a:cs typeface="Cambria Math"/>
              </a:rPr>
              <a:t>(</a:t>
            </a:r>
            <a:endParaRPr sz="2300">
              <a:latin typeface="Cambria Math"/>
              <a:cs typeface="Cambria Math"/>
            </a:endParaRPr>
          </a:p>
          <a:p>
            <a:pPr algn="ctr" marL="192405">
              <a:lnSpc>
                <a:spcPct val="100000"/>
              </a:lnSpc>
              <a:spcBef>
                <a:spcPts val="1090"/>
              </a:spcBef>
              <a:tabLst>
                <a:tab pos="664845" algn="l"/>
              </a:tabLst>
            </a:pPr>
            <a:r>
              <a:rPr dirty="0" sz="3200" spc="-484">
                <a:solidFill>
                  <a:srgbClr val="003470"/>
                </a:solidFill>
                <a:latin typeface="Cambria Math"/>
                <a:cs typeface="Cambria Math"/>
              </a:rPr>
              <a:t>𝑍</a:t>
            </a:r>
            <a:r>
              <a:rPr dirty="0" baseline="-15700" sz="3450" spc="-727">
                <a:solidFill>
                  <a:srgbClr val="003470"/>
                </a:solidFill>
                <a:latin typeface="Cambria Math"/>
                <a:cs typeface="Cambria Math"/>
              </a:rPr>
              <a:t>&amp;</a:t>
            </a:r>
            <a:r>
              <a:rPr dirty="0" baseline="-15700" sz="345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=</a:t>
            </a:r>
            <a:r>
              <a:rPr dirty="0" sz="3200" spc="19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 spc="1365">
                <a:solidFill>
                  <a:srgbClr val="003470"/>
                </a:solidFill>
                <a:latin typeface="Cambria Math"/>
                <a:cs typeface="Cambria Math"/>
              </a:rPr>
              <a:t>%</a:t>
            </a:r>
            <a:r>
              <a:rPr dirty="0" sz="3200" spc="-17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 spc="-125">
                <a:solidFill>
                  <a:srgbClr val="003470"/>
                </a:solidFill>
                <a:latin typeface="Cambria Math"/>
                <a:cs typeface="Cambria Math"/>
              </a:rPr>
              <a:t>𝜃</a:t>
            </a:r>
            <a:r>
              <a:rPr dirty="0" baseline="-15700" sz="3450" spc="-187">
                <a:solidFill>
                  <a:srgbClr val="003470"/>
                </a:solidFill>
                <a:latin typeface="Cambria Math"/>
                <a:cs typeface="Cambria Math"/>
              </a:rPr>
              <a:t>'&amp;</a:t>
            </a:r>
            <a:r>
              <a:rPr dirty="0" baseline="-15700" sz="3450" spc="-40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 spc="25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5700" sz="3450" spc="37">
                <a:solidFill>
                  <a:srgbClr val="003470"/>
                </a:solidFill>
                <a:latin typeface="Cambria Math"/>
                <a:cs typeface="Cambria Math"/>
              </a:rPr>
              <a:t>'</a:t>
            </a:r>
            <a:endParaRPr baseline="-15700" sz="3450">
              <a:latin typeface="Cambria Math"/>
              <a:cs typeface="Cambria Math"/>
            </a:endParaRPr>
          </a:p>
          <a:p>
            <a:pPr algn="ctr" marL="168275">
              <a:lnSpc>
                <a:spcPct val="100000"/>
              </a:lnSpc>
              <a:spcBef>
                <a:spcPts val="1115"/>
              </a:spcBef>
            </a:pPr>
            <a:r>
              <a:rPr dirty="0" sz="2300" spc="200">
                <a:solidFill>
                  <a:srgbClr val="003470"/>
                </a:solidFill>
                <a:latin typeface="Cambria Math"/>
                <a:cs typeface="Cambria Math"/>
              </a:rPr>
              <a:t>'</a:t>
            </a:r>
            <a:endParaRPr sz="2300">
              <a:latin typeface="Cambria Math"/>
              <a:cs typeface="Cambria Math"/>
            </a:endParaRPr>
          </a:p>
          <a:p>
            <a:pPr marL="219710" indent="-18161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219710" algn="l"/>
              </a:tabLst>
            </a:pPr>
            <a:r>
              <a:rPr dirty="0" sz="2400" b="1">
                <a:solidFill>
                  <a:srgbClr val="00336F"/>
                </a:solidFill>
                <a:latin typeface="Arial"/>
                <a:cs typeface="Arial"/>
              </a:rPr>
              <a:t>LinAlg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:</a:t>
            </a:r>
            <a:r>
              <a:rPr dirty="0" sz="2400" spc="-6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multiplying</a:t>
            </a:r>
            <a:r>
              <a:rPr dirty="0" sz="2400" spc="-5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36F"/>
                </a:solidFill>
                <a:latin typeface="Arial"/>
                <a:cs typeface="Arial"/>
              </a:rPr>
              <a:t>data</a:t>
            </a:r>
            <a:r>
              <a:rPr dirty="0" sz="2400" spc="-55" i="1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36F"/>
                </a:solidFill>
                <a:latin typeface="Arial"/>
                <a:cs typeface="Arial"/>
              </a:rPr>
              <a:t>matrix</a:t>
            </a:r>
            <a:r>
              <a:rPr dirty="0" sz="2400" spc="-55" i="1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by</a:t>
            </a:r>
            <a:r>
              <a:rPr dirty="0" sz="2400" spc="-5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36F"/>
                </a:solidFill>
                <a:latin typeface="Arial"/>
                <a:cs typeface="Arial"/>
              </a:rPr>
              <a:t>a</a:t>
            </a:r>
            <a:r>
              <a:rPr dirty="0" sz="2400" spc="-5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36F"/>
                </a:solidFill>
                <a:latin typeface="Arial"/>
                <a:cs typeface="Arial"/>
              </a:rPr>
              <a:t>projection</a:t>
            </a:r>
            <a:r>
              <a:rPr dirty="0" sz="2400" spc="-55" i="1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00336F"/>
                </a:solidFill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510574" y="4592320"/>
            <a:ext cx="66675" cy="283210"/>
          </a:xfrm>
          <a:custGeom>
            <a:avLst/>
            <a:gdLst/>
            <a:ahLst/>
            <a:cxnLst/>
            <a:rect l="l" t="t" r="r" b="b"/>
            <a:pathLst>
              <a:path w="66675" h="283210">
                <a:moveTo>
                  <a:pt x="66382" y="0"/>
                </a:moveTo>
                <a:lnTo>
                  <a:pt x="0" y="0"/>
                </a:lnTo>
                <a:lnTo>
                  <a:pt x="0" y="11430"/>
                </a:lnTo>
                <a:lnTo>
                  <a:pt x="41681" y="11430"/>
                </a:lnTo>
                <a:lnTo>
                  <a:pt x="41681" y="271780"/>
                </a:lnTo>
                <a:lnTo>
                  <a:pt x="0" y="271780"/>
                </a:lnTo>
                <a:lnTo>
                  <a:pt x="0" y="283210"/>
                </a:lnTo>
                <a:lnTo>
                  <a:pt x="66382" y="283210"/>
                </a:lnTo>
                <a:lnTo>
                  <a:pt x="66382" y="271780"/>
                </a:lnTo>
                <a:lnTo>
                  <a:pt x="66382" y="11430"/>
                </a:lnTo>
                <a:lnTo>
                  <a:pt x="66382" y="0"/>
                </a:lnTo>
                <a:close/>
              </a:path>
            </a:pathLst>
          </a:custGeom>
          <a:solidFill>
            <a:srgbClr val="0033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507185" y="4592320"/>
            <a:ext cx="66675" cy="283210"/>
          </a:xfrm>
          <a:custGeom>
            <a:avLst/>
            <a:gdLst/>
            <a:ahLst/>
            <a:cxnLst/>
            <a:rect l="l" t="t" r="r" b="b"/>
            <a:pathLst>
              <a:path w="66675" h="283210">
                <a:moveTo>
                  <a:pt x="66382" y="0"/>
                </a:moveTo>
                <a:lnTo>
                  <a:pt x="0" y="0"/>
                </a:lnTo>
                <a:lnTo>
                  <a:pt x="0" y="11430"/>
                </a:lnTo>
                <a:lnTo>
                  <a:pt x="0" y="271780"/>
                </a:lnTo>
                <a:lnTo>
                  <a:pt x="0" y="283210"/>
                </a:lnTo>
                <a:lnTo>
                  <a:pt x="66382" y="283210"/>
                </a:lnTo>
                <a:lnTo>
                  <a:pt x="66382" y="271780"/>
                </a:lnTo>
                <a:lnTo>
                  <a:pt x="24714" y="271780"/>
                </a:lnTo>
                <a:lnTo>
                  <a:pt x="24714" y="11430"/>
                </a:lnTo>
                <a:lnTo>
                  <a:pt x="66382" y="11430"/>
                </a:lnTo>
                <a:lnTo>
                  <a:pt x="66382" y="0"/>
                </a:lnTo>
                <a:close/>
              </a:path>
            </a:pathLst>
          </a:custGeom>
          <a:solidFill>
            <a:srgbClr val="0033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529143" y="4486147"/>
            <a:ext cx="101726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61670" algn="l"/>
              </a:tabLst>
            </a:pPr>
            <a:r>
              <a:rPr dirty="0" sz="2400" spc="45">
                <a:solidFill>
                  <a:srgbClr val="00336F"/>
                </a:solidFill>
                <a:latin typeface="Cambria Math"/>
                <a:cs typeface="Cambria Math"/>
              </a:rPr>
              <a:t>𝑍</a:t>
            </a:r>
            <a:r>
              <a:rPr dirty="0" baseline="-15432" sz="2700" spc="67">
                <a:solidFill>
                  <a:srgbClr val="00336F"/>
                </a:solidFill>
                <a:latin typeface="Cambria Math"/>
                <a:cs typeface="Cambria Math"/>
              </a:rPr>
              <a:t>)</a:t>
            </a:r>
            <a:r>
              <a:rPr dirty="0" baseline="-15432" sz="2700">
                <a:solidFill>
                  <a:srgbClr val="00336F"/>
                </a:solidFill>
                <a:latin typeface="Cambria Math"/>
                <a:cs typeface="Cambria Math"/>
              </a:rPr>
              <a:t>	</a:t>
            </a:r>
            <a:r>
              <a:rPr dirty="0" sz="2400" spc="260">
                <a:solidFill>
                  <a:srgbClr val="00336F"/>
                </a:solidFill>
                <a:latin typeface="Cambria Math"/>
                <a:cs typeface="Cambria Math"/>
              </a:rPr>
              <a:t>𝑍</a:t>
            </a:r>
            <a:r>
              <a:rPr dirty="0" baseline="-15432" sz="2700" spc="390">
                <a:solidFill>
                  <a:srgbClr val="00336F"/>
                </a:solidFill>
                <a:latin typeface="Cambria Math"/>
                <a:cs typeface="Cambria Math"/>
              </a:rPr>
              <a:t>,</a:t>
            </a:r>
            <a:endParaRPr baseline="-15432" sz="2700">
              <a:latin typeface="Cambria Math"/>
              <a:cs typeface="Cambria Math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955766" y="4592320"/>
            <a:ext cx="66675" cy="283210"/>
          </a:xfrm>
          <a:custGeom>
            <a:avLst/>
            <a:gdLst/>
            <a:ahLst/>
            <a:cxnLst/>
            <a:rect l="l" t="t" r="r" b="b"/>
            <a:pathLst>
              <a:path w="66675" h="283210">
                <a:moveTo>
                  <a:pt x="66382" y="0"/>
                </a:moveTo>
                <a:lnTo>
                  <a:pt x="0" y="0"/>
                </a:lnTo>
                <a:lnTo>
                  <a:pt x="0" y="11430"/>
                </a:lnTo>
                <a:lnTo>
                  <a:pt x="41681" y="11430"/>
                </a:lnTo>
                <a:lnTo>
                  <a:pt x="41681" y="271780"/>
                </a:lnTo>
                <a:lnTo>
                  <a:pt x="0" y="271780"/>
                </a:lnTo>
                <a:lnTo>
                  <a:pt x="0" y="283210"/>
                </a:lnTo>
                <a:lnTo>
                  <a:pt x="66382" y="283210"/>
                </a:lnTo>
                <a:lnTo>
                  <a:pt x="66382" y="271780"/>
                </a:lnTo>
                <a:lnTo>
                  <a:pt x="66382" y="11430"/>
                </a:lnTo>
                <a:lnTo>
                  <a:pt x="66382" y="0"/>
                </a:lnTo>
                <a:close/>
              </a:path>
            </a:pathLst>
          </a:custGeom>
          <a:solidFill>
            <a:srgbClr val="0033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3041091" y="4592320"/>
            <a:ext cx="66675" cy="283210"/>
          </a:xfrm>
          <a:custGeom>
            <a:avLst/>
            <a:gdLst/>
            <a:ahLst/>
            <a:cxnLst/>
            <a:rect l="l" t="t" r="r" b="b"/>
            <a:pathLst>
              <a:path w="66675" h="283210">
                <a:moveTo>
                  <a:pt x="66382" y="0"/>
                </a:moveTo>
                <a:lnTo>
                  <a:pt x="0" y="0"/>
                </a:lnTo>
                <a:lnTo>
                  <a:pt x="0" y="11430"/>
                </a:lnTo>
                <a:lnTo>
                  <a:pt x="0" y="271780"/>
                </a:lnTo>
                <a:lnTo>
                  <a:pt x="0" y="283210"/>
                </a:lnTo>
                <a:lnTo>
                  <a:pt x="66382" y="283210"/>
                </a:lnTo>
                <a:lnTo>
                  <a:pt x="66382" y="271780"/>
                </a:lnTo>
                <a:lnTo>
                  <a:pt x="24714" y="271780"/>
                </a:lnTo>
                <a:lnTo>
                  <a:pt x="24714" y="11430"/>
                </a:lnTo>
                <a:lnTo>
                  <a:pt x="66382" y="11430"/>
                </a:lnTo>
                <a:lnTo>
                  <a:pt x="66382" y="0"/>
                </a:lnTo>
                <a:close/>
              </a:path>
            </a:pathLst>
          </a:custGeom>
          <a:solidFill>
            <a:srgbClr val="0033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657411" y="4504435"/>
            <a:ext cx="8032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r>
              <a:rPr dirty="0" sz="2400" spc="-50">
                <a:solidFill>
                  <a:srgbClr val="00336F"/>
                </a:solidFill>
                <a:latin typeface="Cambria Math"/>
                <a:cs typeface="Cambria Math"/>
              </a:rPr>
              <a:t>=</a:t>
            </a:r>
            <a:r>
              <a:rPr dirty="0" sz="2400">
                <a:solidFill>
                  <a:srgbClr val="00336F"/>
                </a:solidFill>
                <a:latin typeface="Cambria Math"/>
                <a:cs typeface="Cambria Math"/>
              </a:rPr>
              <a:t>	</a:t>
            </a:r>
            <a:r>
              <a:rPr dirty="0" baseline="1157" sz="3600" spc="37">
                <a:solidFill>
                  <a:srgbClr val="00336F"/>
                </a:solidFill>
                <a:latin typeface="Cambria Math"/>
                <a:cs typeface="Cambria Math"/>
              </a:rPr>
              <a:t>𝑋</a:t>
            </a:r>
            <a:r>
              <a:rPr dirty="0" baseline="-13888" sz="2700" spc="37">
                <a:solidFill>
                  <a:srgbClr val="00336F"/>
                </a:solidFill>
                <a:latin typeface="Cambria Math"/>
                <a:cs typeface="Cambria Math"/>
              </a:rPr>
              <a:t>)</a:t>
            </a:r>
            <a:endParaRPr baseline="-13888" sz="2700">
              <a:latin typeface="Cambria Math"/>
              <a:cs typeface="Cambria Math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98176" y="4495292"/>
            <a:ext cx="3924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400" spc="245">
                <a:solidFill>
                  <a:srgbClr val="00336F"/>
                </a:solidFill>
                <a:latin typeface="Cambria Math"/>
                <a:cs typeface="Cambria Math"/>
              </a:rPr>
              <a:t>𝑋</a:t>
            </a:r>
            <a:r>
              <a:rPr dirty="0" baseline="-15432" sz="2700" spc="367">
                <a:solidFill>
                  <a:srgbClr val="00336F"/>
                </a:solidFill>
                <a:latin typeface="Cambria Math"/>
                <a:cs typeface="Cambria Math"/>
              </a:rPr>
              <a:t>,</a:t>
            </a:r>
            <a:endParaRPr baseline="-15432" sz="2700">
              <a:latin typeface="Cambria Math"/>
              <a:cs typeface="Cambria Math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314952" y="4477004"/>
            <a:ext cx="1689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80085" algn="l"/>
                <a:tab pos="1309370" algn="l"/>
              </a:tabLst>
            </a:pPr>
            <a:r>
              <a:rPr dirty="0" sz="2400" spc="130">
                <a:solidFill>
                  <a:srgbClr val="00336F"/>
                </a:solidFill>
                <a:latin typeface="Cambria Math"/>
                <a:cs typeface="Cambria Math"/>
              </a:rPr>
              <a:t>𝑋</a:t>
            </a:r>
            <a:r>
              <a:rPr dirty="0" baseline="-15432" sz="2700" spc="195">
                <a:solidFill>
                  <a:srgbClr val="00336F"/>
                </a:solidFill>
                <a:latin typeface="Cambria Math"/>
                <a:cs typeface="Cambria Math"/>
              </a:rPr>
              <a:t>-</a:t>
            </a:r>
            <a:r>
              <a:rPr dirty="0" baseline="-15432" sz="2700">
                <a:solidFill>
                  <a:srgbClr val="00336F"/>
                </a:solidFill>
                <a:latin typeface="Cambria Math"/>
                <a:cs typeface="Cambria Math"/>
              </a:rPr>
              <a:t>	</a:t>
            </a:r>
            <a:r>
              <a:rPr dirty="0" sz="2400" spc="235">
                <a:solidFill>
                  <a:srgbClr val="00336F"/>
                </a:solidFill>
                <a:latin typeface="Cambria Math"/>
                <a:cs typeface="Cambria Math"/>
              </a:rPr>
              <a:t>𝑋</a:t>
            </a:r>
            <a:r>
              <a:rPr dirty="0" baseline="-15432" sz="2700" spc="352">
                <a:solidFill>
                  <a:srgbClr val="00336F"/>
                </a:solidFill>
                <a:latin typeface="Cambria Math"/>
                <a:cs typeface="Cambria Math"/>
              </a:rPr>
              <a:t>.</a:t>
            </a:r>
            <a:r>
              <a:rPr dirty="0" baseline="-15432" sz="2700">
                <a:solidFill>
                  <a:srgbClr val="00336F"/>
                </a:solidFill>
                <a:latin typeface="Cambria Math"/>
                <a:cs typeface="Cambria Math"/>
              </a:rPr>
              <a:t>	</a:t>
            </a:r>
            <a:r>
              <a:rPr dirty="0" sz="2400" spc="-25">
                <a:solidFill>
                  <a:srgbClr val="00336F"/>
                </a:solidFill>
                <a:latin typeface="Cambria Math"/>
                <a:cs typeface="Cambria Math"/>
              </a:rPr>
              <a:t>𝑋</a:t>
            </a:r>
            <a:r>
              <a:rPr dirty="0" baseline="-15432" sz="2700" spc="-37">
                <a:solidFill>
                  <a:srgbClr val="00336F"/>
                </a:solidFill>
                <a:latin typeface="Cambria Math"/>
                <a:cs typeface="Cambria Math"/>
              </a:rPr>
              <a:t>/</a:t>
            </a:r>
            <a:endParaRPr baseline="-15432" sz="2700">
              <a:latin typeface="Cambria Math"/>
              <a:cs typeface="Cambria Math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118466" y="3975100"/>
            <a:ext cx="1539875" cy="1517650"/>
          </a:xfrm>
          <a:custGeom>
            <a:avLst/>
            <a:gdLst/>
            <a:ahLst/>
            <a:cxnLst/>
            <a:rect l="l" t="t" r="r" b="b"/>
            <a:pathLst>
              <a:path w="1539875" h="1517650">
                <a:moveTo>
                  <a:pt x="89585" y="0"/>
                </a:moveTo>
                <a:lnTo>
                  <a:pt x="0" y="0"/>
                </a:lnTo>
                <a:lnTo>
                  <a:pt x="0" y="13970"/>
                </a:lnTo>
                <a:lnTo>
                  <a:pt x="0" y="1503680"/>
                </a:lnTo>
                <a:lnTo>
                  <a:pt x="0" y="1517650"/>
                </a:lnTo>
                <a:lnTo>
                  <a:pt x="89585" y="1517650"/>
                </a:lnTo>
                <a:lnTo>
                  <a:pt x="89585" y="1503680"/>
                </a:lnTo>
                <a:lnTo>
                  <a:pt x="31254" y="1503680"/>
                </a:lnTo>
                <a:lnTo>
                  <a:pt x="31254" y="13970"/>
                </a:lnTo>
                <a:lnTo>
                  <a:pt x="89585" y="13970"/>
                </a:lnTo>
                <a:lnTo>
                  <a:pt x="89585" y="0"/>
                </a:lnTo>
                <a:close/>
              </a:path>
              <a:path w="1539875" h="1517650">
                <a:moveTo>
                  <a:pt x="1539417" y="0"/>
                </a:moveTo>
                <a:lnTo>
                  <a:pt x="1449819" y="0"/>
                </a:lnTo>
                <a:lnTo>
                  <a:pt x="1449819" y="13970"/>
                </a:lnTo>
                <a:lnTo>
                  <a:pt x="1508163" y="13970"/>
                </a:lnTo>
                <a:lnTo>
                  <a:pt x="1508163" y="1503680"/>
                </a:lnTo>
                <a:lnTo>
                  <a:pt x="1449819" y="1503680"/>
                </a:lnTo>
                <a:lnTo>
                  <a:pt x="1449819" y="1517650"/>
                </a:lnTo>
                <a:lnTo>
                  <a:pt x="1539417" y="1517650"/>
                </a:lnTo>
                <a:lnTo>
                  <a:pt x="1539417" y="1503680"/>
                </a:lnTo>
                <a:lnTo>
                  <a:pt x="1539417" y="13970"/>
                </a:lnTo>
                <a:lnTo>
                  <a:pt x="1539417" y="0"/>
                </a:lnTo>
                <a:close/>
              </a:path>
            </a:pathLst>
          </a:custGeom>
          <a:solidFill>
            <a:srgbClr val="0033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6175438" y="3800347"/>
            <a:ext cx="589915" cy="1799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">
              <a:lnSpc>
                <a:spcPts val="2855"/>
              </a:lnSpc>
              <a:spcBef>
                <a:spcPts val="100"/>
              </a:spcBef>
            </a:pPr>
            <a:r>
              <a:rPr dirty="0" baseline="11574" sz="3600" spc="142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95">
                <a:solidFill>
                  <a:srgbClr val="00336F"/>
                </a:solidFill>
                <a:latin typeface="Cambria Math"/>
                <a:cs typeface="Cambria Math"/>
              </a:rPr>
              <a:t>),)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725"/>
              </a:lnSpc>
            </a:pPr>
            <a:r>
              <a:rPr dirty="0" baseline="11574" sz="3600" spc="300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200">
                <a:solidFill>
                  <a:srgbClr val="00336F"/>
                </a:solidFill>
                <a:latin typeface="Cambria Math"/>
                <a:cs typeface="Cambria Math"/>
              </a:rPr>
              <a:t>,,)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725"/>
              </a:lnSpc>
            </a:pPr>
            <a:r>
              <a:rPr dirty="0" baseline="11574" sz="3600" spc="300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200">
                <a:solidFill>
                  <a:srgbClr val="00336F"/>
                </a:solidFill>
                <a:latin typeface="Cambria Math"/>
                <a:cs typeface="Cambria Math"/>
              </a:rPr>
              <a:t>-</a:t>
            </a:r>
            <a:r>
              <a:rPr dirty="0" sz="1800" spc="105">
                <a:solidFill>
                  <a:srgbClr val="00336F"/>
                </a:solidFill>
                <a:latin typeface="Cambria Math"/>
                <a:cs typeface="Cambria Math"/>
              </a:rPr>
              <a:t>,)</a:t>
            </a:r>
            <a:endParaRPr sz="1800">
              <a:latin typeface="Cambria Math"/>
              <a:cs typeface="Cambria Math"/>
            </a:endParaRPr>
          </a:p>
          <a:p>
            <a:pPr marL="43815">
              <a:lnSpc>
                <a:spcPts val="2820"/>
              </a:lnSpc>
            </a:pPr>
            <a:r>
              <a:rPr dirty="0" baseline="11574" sz="3600" spc="270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180">
                <a:solidFill>
                  <a:srgbClr val="00336F"/>
                </a:solidFill>
                <a:latin typeface="Cambria Math"/>
                <a:cs typeface="Cambria Math"/>
              </a:rPr>
              <a:t>.,)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845"/>
              </a:lnSpc>
            </a:pPr>
            <a:r>
              <a:rPr dirty="0" baseline="11574" sz="3600" spc="112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75">
                <a:solidFill>
                  <a:srgbClr val="00336F"/>
                </a:solidFill>
                <a:latin typeface="Cambria Math"/>
                <a:cs typeface="Cambria Math"/>
              </a:rPr>
              <a:t>/,)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002462" y="3800347"/>
            <a:ext cx="589915" cy="1799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275">
              <a:lnSpc>
                <a:spcPts val="2855"/>
              </a:lnSpc>
              <a:spcBef>
                <a:spcPts val="100"/>
              </a:spcBef>
            </a:pPr>
            <a:r>
              <a:rPr dirty="0" baseline="11574" sz="3600" spc="284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190">
                <a:solidFill>
                  <a:srgbClr val="00336F"/>
                </a:solidFill>
                <a:latin typeface="Cambria Math"/>
                <a:cs typeface="Cambria Math"/>
              </a:rPr>
              <a:t>),,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725"/>
              </a:lnSpc>
            </a:pPr>
            <a:r>
              <a:rPr dirty="0" baseline="11574" sz="3600" spc="442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295">
                <a:solidFill>
                  <a:srgbClr val="00336F"/>
                </a:solidFill>
                <a:latin typeface="Cambria Math"/>
                <a:cs typeface="Cambria Math"/>
              </a:rPr>
              <a:t>,,,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725"/>
              </a:lnSpc>
            </a:pPr>
            <a:r>
              <a:rPr dirty="0" baseline="11574" sz="3600" spc="300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200">
                <a:solidFill>
                  <a:srgbClr val="00336F"/>
                </a:solidFill>
                <a:latin typeface="Cambria Math"/>
                <a:cs typeface="Cambria Math"/>
              </a:rPr>
              <a:t>-</a:t>
            </a:r>
            <a:r>
              <a:rPr dirty="0" sz="1800" spc="295">
                <a:solidFill>
                  <a:srgbClr val="00336F"/>
                </a:solidFill>
                <a:latin typeface="Cambria Math"/>
                <a:cs typeface="Cambria Math"/>
              </a:rPr>
              <a:t>,,</a:t>
            </a:r>
            <a:endParaRPr sz="1800">
              <a:latin typeface="Cambria Math"/>
              <a:cs typeface="Cambria Math"/>
            </a:endParaRPr>
          </a:p>
          <a:p>
            <a:pPr marL="43815">
              <a:lnSpc>
                <a:spcPts val="2820"/>
              </a:lnSpc>
            </a:pPr>
            <a:r>
              <a:rPr dirty="0" baseline="11574" sz="3600" spc="412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275">
                <a:solidFill>
                  <a:srgbClr val="00336F"/>
                </a:solidFill>
                <a:latin typeface="Cambria Math"/>
                <a:cs typeface="Cambria Math"/>
              </a:rPr>
              <a:t>.,,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845"/>
              </a:lnSpc>
            </a:pPr>
            <a:r>
              <a:rPr dirty="0" baseline="11574" sz="3600" spc="254">
                <a:solidFill>
                  <a:srgbClr val="00336F"/>
                </a:solidFill>
                <a:latin typeface="Cambria Math"/>
                <a:cs typeface="Cambria Math"/>
              </a:rPr>
              <a:t>𝜑</a:t>
            </a:r>
            <a:r>
              <a:rPr dirty="0" sz="1800" spc="170">
                <a:solidFill>
                  <a:srgbClr val="00336F"/>
                </a:solidFill>
                <a:latin typeface="Cambria Math"/>
                <a:cs typeface="Cambria Math"/>
              </a:rPr>
              <a:t>/,,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771900" y="4914900"/>
            <a:ext cx="2120900" cy="1802130"/>
            <a:chOff x="3771900" y="4914900"/>
            <a:chExt cx="2120900" cy="1802130"/>
          </a:xfrm>
        </p:grpSpPr>
        <p:pic>
          <p:nvPicPr>
            <p:cNvPr id="20" name="object 2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999" y="4953000"/>
              <a:ext cx="2044700" cy="1725725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790950" y="4933950"/>
              <a:ext cx="2082800" cy="1764030"/>
            </a:xfrm>
            <a:custGeom>
              <a:avLst/>
              <a:gdLst/>
              <a:ahLst/>
              <a:cxnLst/>
              <a:rect l="l" t="t" r="r" b="b"/>
              <a:pathLst>
                <a:path w="2082800" h="1764029">
                  <a:moveTo>
                    <a:pt x="0" y="0"/>
                  </a:moveTo>
                  <a:lnTo>
                    <a:pt x="2082799" y="0"/>
                  </a:lnTo>
                  <a:lnTo>
                    <a:pt x="2082799" y="1763825"/>
                  </a:lnTo>
                  <a:lnTo>
                    <a:pt x="0" y="176382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What’s</a:t>
            </a:r>
            <a:r>
              <a:rPr dirty="0" spc="-185"/>
              <a:t> </a:t>
            </a:r>
            <a:r>
              <a:rPr dirty="0" spc="-70"/>
              <a:t>the</a:t>
            </a:r>
            <a:r>
              <a:rPr dirty="0" spc="-185"/>
              <a:t> </a:t>
            </a:r>
            <a:r>
              <a:rPr dirty="0" spc="-90"/>
              <a:t>deal</a:t>
            </a:r>
            <a:r>
              <a:rPr dirty="0" spc="-185"/>
              <a:t> </a:t>
            </a:r>
            <a:r>
              <a:rPr dirty="0" spc="-85"/>
              <a:t>with</a:t>
            </a:r>
            <a:r>
              <a:rPr dirty="0" spc="-185"/>
              <a:t> </a:t>
            </a:r>
            <a:r>
              <a:rPr dirty="0" spc="-85"/>
              <a:t>projection?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7090409" cy="164718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3675" marR="5080" indent="-181610">
              <a:lnSpc>
                <a:spcPct val="100800"/>
              </a:lnSpc>
              <a:spcBef>
                <a:spcPts val="7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rotated,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scaled,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translated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without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changing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underlying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relationships</a:t>
            </a:r>
            <a:endParaRPr sz="2400">
              <a:latin typeface="Arial"/>
              <a:cs typeface="Arial"/>
            </a:endParaRPr>
          </a:p>
          <a:p>
            <a:pPr marL="193675" marR="73660" indent="-181610">
              <a:lnSpc>
                <a:spcPct val="100800"/>
              </a:lnSpc>
              <a:spcBef>
                <a:spcPts val="117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means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you’re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allowed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look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from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whatever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angle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makes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life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easier…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0084" y="3515105"/>
            <a:ext cx="1664207" cy="296189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71229" y="1676400"/>
            <a:ext cx="4711065" cy="4469130"/>
            <a:chOff x="2071229" y="1676400"/>
            <a:chExt cx="4711065" cy="44691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229" y="1676400"/>
              <a:ext cx="4710570" cy="44690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24199" y="2438400"/>
              <a:ext cx="2514600" cy="3429000"/>
            </a:xfrm>
            <a:custGeom>
              <a:avLst/>
              <a:gdLst/>
              <a:ahLst/>
              <a:cxnLst/>
              <a:rect l="l" t="t" r="r" b="b"/>
              <a:pathLst>
                <a:path w="2514600" h="3429000">
                  <a:moveTo>
                    <a:pt x="32260" y="3240047"/>
                  </a:moveTo>
                  <a:lnTo>
                    <a:pt x="0" y="3428999"/>
                  </a:lnTo>
                  <a:lnTo>
                    <a:pt x="170517" y="3341436"/>
                  </a:lnTo>
                  <a:lnTo>
                    <a:pt x="155857" y="3330685"/>
                  </a:lnTo>
                  <a:lnTo>
                    <a:pt x="107532" y="3330685"/>
                  </a:lnTo>
                  <a:lnTo>
                    <a:pt x="61446" y="3296889"/>
                  </a:lnTo>
                  <a:lnTo>
                    <a:pt x="78346" y="3273843"/>
                  </a:lnTo>
                  <a:lnTo>
                    <a:pt x="32260" y="3240047"/>
                  </a:lnTo>
                  <a:close/>
                </a:path>
                <a:path w="2514600" h="3429000">
                  <a:moveTo>
                    <a:pt x="78346" y="3273843"/>
                  </a:moveTo>
                  <a:lnTo>
                    <a:pt x="61446" y="3296889"/>
                  </a:lnTo>
                  <a:lnTo>
                    <a:pt x="107532" y="3330685"/>
                  </a:lnTo>
                  <a:lnTo>
                    <a:pt x="124432" y="3307639"/>
                  </a:lnTo>
                  <a:lnTo>
                    <a:pt x="78346" y="3273843"/>
                  </a:lnTo>
                  <a:close/>
                </a:path>
                <a:path w="2514600" h="3429000">
                  <a:moveTo>
                    <a:pt x="124432" y="3307639"/>
                  </a:moveTo>
                  <a:lnTo>
                    <a:pt x="107532" y="3330685"/>
                  </a:lnTo>
                  <a:lnTo>
                    <a:pt x="155857" y="3330685"/>
                  </a:lnTo>
                  <a:lnTo>
                    <a:pt x="124432" y="3307639"/>
                  </a:lnTo>
                  <a:close/>
                </a:path>
                <a:path w="2514600" h="3429000">
                  <a:moveTo>
                    <a:pt x="2390167" y="121360"/>
                  </a:moveTo>
                  <a:lnTo>
                    <a:pt x="78346" y="3273843"/>
                  </a:lnTo>
                  <a:lnTo>
                    <a:pt x="124432" y="3307639"/>
                  </a:lnTo>
                  <a:lnTo>
                    <a:pt x="2436253" y="155156"/>
                  </a:lnTo>
                  <a:lnTo>
                    <a:pt x="2390167" y="121360"/>
                  </a:lnTo>
                  <a:close/>
                </a:path>
                <a:path w="2514600" h="3429000">
                  <a:moveTo>
                    <a:pt x="2497814" y="98314"/>
                  </a:moveTo>
                  <a:lnTo>
                    <a:pt x="2407067" y="98314"/>
                  </a:lnTo>
                  <a:lnTo>
                    <a:pt x="2453153" y="132110"/>
                  </a:lnTo>
                  <a:lnTo>
                    <a:pt x="2436253" y="155156"/>
                  </a:lnTo>
                  <a:lnTo>
                    <a:pt x="2482339" y="188953"/>
                  </a:lnTo>
                  <a:lnTo>
                    <a:pt x="2497814" y="98314"/>
                  </a:lnTo>
                  <a:close/>
                </a:path>
                <a:path w="2514600" h="3429000">
                  <a:moveTo>
                    <a:pt x="2407067" y="98314"/>
                  </a:moveTo>
                  <a:lnTo>
                    <a:pt x="2390167" y="121360"/>
                  </a:lnTo>
                  <a:lnTo>
                    <a:pt x="2436253" y="155156"/>
                  </a:lnTo>
                  <a:lnTo>
                    <a:pt x="2453153" y="132110"/>
                  </a:lnTo>
                  <a:lnTo>
                    <a:pt x="2407067" y="98314"/>
                  </a:lnTo>
                  <a:close/>
                </a:path>
                <a:path w="2514600" h="3429000">
                  <a:moveTo>
                    <a:pt x="2514600" y="0"/>
                  </a:moveTo>
                  <a:lnTo>
                    <a:pt x="2344082" y="87563"/>
                  </a:lnTo>
                  <a:lnTo>
                    <a:pt x="2390167" y="121360"/>
                  </a:lnTo>
                  <a:lnTo>
                    <a:pt x="2407067" y="98314"/>
                  </a:lnTo>
                  <a:lnTo>
                    <a:pt x="2497814" y="98314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A539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9131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Wait,</a:t>
            </a:r>
            <a:r>
              <a:rPr dirty="0" spc="-185"/>
              <a:t> </a:t>
            </a:r>
            <a:r>
              <a:rPr dirty="0" spc="-75"/>
              <a:t>why</a:t>
            </a:r>
            <a:r>
              <a:rPr dirty="0" spc="-180"/>
              <a:t> </a:t>
            </a:r>
            <a:r>
              <a:rPr dirty="0" spc="-80"/>
              <a:t>did</a:t>
            </a:r>
            <a:r>
              <a:rPr dirty="0" spc="-180"/>
              <a:t> </a:t>
            </a:r>
            <a:r>
              <a:rPr dirty="0" spc="-50"/>
              <a:t>we</a:t>
            </a:r>
            <a:r>
              <a:rPr dirty="0" spc="-180"/>
              <a:t> </a:t>
            </a:r>
            <a:r>
              <a:rPr dirty="0" spc="-85"/>
              <a:t>pick</a:t>
            </a:r>
            <a:r>
              <a:rPr dirty="0" spc="-185"/>
              <a:t> </a:t>
            </a:r>
            <a:r>
              <a:rPr dirty="0" spc="-85"/>
              <a:t>this</a:t>
            </a:r>
            <a:r>
              <a:rPr dirty="0" spc="-180"/>
              <a:t> </a:t>
            </a:r>
            <a:r>
              <a:rPr dirty="0" spc="-60"/>
              <a:t>line?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7391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Explains</a:t>
            </a:r>
            <a:r>
              <a:rPr dirty="0" spc="-204"/>
              <a:t> </a:t>
            </a:r>
            <a:r>
              <a:rPr dirty="0" spc="-70"/>
              <a:t>the</a:t>
            </a:r>
            <a:r>
              <a:rPr dirty="0" spc="-190"/>
              <a:t> </a:t>
            </a:r>
            <a:r>
              <a:rPr dirty="0" spc="-85"/>
              <a:t>most</a:t>
            </a:r>
            <a:r>
              <a:rPr dirty="0" spc="-190"/>
              <a:t> </a:t>
            </a:r>
            <a:r>
              <a:rPr dirty="0" spc="-95" b="1">
                <a:latin typeface="Arial"/>
                <a:cs typeface="Arial"/>
              </a:rPr>
              <a:t>variance</a:t>
            </a:r>
            <a:r>
              <a:rPr dirty="0" spc="-195" b="1">
                <a:latin typeface="Arial"/>
                <a:cs typeface="Arial"/>
              </a:rPr>
              <a:t> </a:t>
            </a:r>
            <a:r>
              <a:rPr dirty="0" spc="-50"/>
              <a:t>in</a:t>
            </a:r>
            <a:r>
              <a:rPr dirty="0" spc="-190"/>
              <a:t> </a:t>
            </a:r>
            <a:r>
              <a:rPr dirty="0" spc="-75"/>
              <a:t>the</a:t>
            </a:r>
            <a:r>
              <a:rPr dirty="0" spc="-190"/>
              <a:t> </a:t>
            </a:r>
            <a:r>
              <a:rPr dirty="0" spc="-60"/>
              <a:t>data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071229" y="1676400"/>
            <a:ext cx="4711065" cy="4469130"/>
            <a:chOff x="2071229" y="1676400"/>
            <a:chExt cx="4711065" cy="44691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229" y="1676400"/>
              <a:ext cx="4710570" cy="446909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124199" y="2438400"/>
              <a:ext cx="2514600" cy="3429000"/>
            </a:xfrm>
            <a:custGeom>
              <a:avLst/>
              <a:gdLst/>
              <a:ahLst/>
              <a:cxnLst/>
              <a:rect l="l" t="t" r="r" b="b"/>
              <a:pathLst>
                <a:path w="2514600" h="3429000">
                  <a:moveTo>
                    <a:pt x="32260" y="3240047"/>
                  </a:moveTo>
                  <a:lnTo>
                    <a:pt x="0" y="3428999"/>
                  </a:lnTo>
                  <a:lnTo>
                    <a:pt x="170517" y="3341436"/>
                  </a:lnTo>
                  <a:lnTo>
                    <a:pt x="155857" y="3330685"/>
                  </a:lnTo>
                  <a:lnTo>
                    <a:pt x="107532" y="3330685"/>
                  </a:lnTo>
                  <a:lnTo>
                    <a:pt x="61446" y="3296889"/>
                  </a:lnTo>
                  <a:lnTo>
                    <a:pt x="78346" y="3273843"/>
                  </a:lnTo>
                  <a:lnTo>
                    <a:pt x="32260" y="3240047"/>
                  </a:lnTo>
                  <a:close/>
                </a:path>
                <a:path w="2514600" h="3429000">
                  <a:moveTo>
                    <a:pt x="78346" y="3273843"/>
                  </a:moveTo>
                  <a:lnTo>
                    <a:pt x="61446" y="3296889"/>
                  </a:lnTo>
                  <a:lnTo>
                    <a:pt x="107532" y="3330685"/>
                  </a:lnTo>
                  <a:lnTo>
                    <a:pt x="124432" y="3307639"/>
                  </a:lnTo>
                  <a:lnTo>
                    <a:pt x="78346" y="3273843"/>
                  </a:lnTo>
                  <a:close/>
                </a:path>
                <a:path w="2514600" h="3429000">
                  <a:moveTo>
                    <a:pt x="124432" y="3307639"/>
                  </a:moveTo>
                  <a:lnTo>
                    <a:pt x="107532" y="3330685"/>
                  </a:lnTo>
                  <a:lnTo>
                    <a:pt x="155857" y="3330685"/>
                  </a:lnTo>
                  <a:lnTo>
                    <a:pt x="124432" y="3307639"/>
                  </a:lnTo>
                  <a:close/>
                </a:path>
                <a:path w="2514600" h="3429000">
                  <a:moveTo>
                    <a:pt x="2390167" y="121360"/>
                  </a:moveTo>
                  <a:lnTo>
                    <a:pt x="78346" y="3273843"/>
                  </a:lnTo>
                  <a:lnTo>
                    <a:pt x="124432" y="3307639"/>
                  </a:lnTo>
                  <a:lnTo>
                    <a:pt x="2436253" y="155156"/>
                  </a:lnTo>
                  <a:lnTo>
                    <a:pt x="2390167" y="121360"/>
                  </a:lnTo>
                  <a:close/>
                </a:path>
                <a:path w="2514600" h="3429000">
                  <a:moveTo>
                    <a:pt x="2497814" y="98314"/>
                  </a:moveTo>
                  <a:lnTo>
                    <a:pt x="2407067" y="98314"/>
                  </a:lnTo>
                  <a:lnTo>
                    <a:pt x="2453153" y="132110"/>
                  </a:lnTo>
                  <a:lnTo>
                    <a:pt x="2436253" y="155156"/>
                  </a:lnTo>
                  <a:lnTo>
                    <a:pt x="2482339" y="188953"/>
                  </a:lnTo>
                  <a:lnTo>
                    <a:pt x="2497814" y="98314"/>
                  </a:lnTo>
                  <a:close/>
                </a:path>
                <a:path w="2514600" h="3429000">
                  <a:moveTo>
                    <a:pt x="2407067" y="98314"/>
                  </a:moveTo>
                  <a:lnTo>
                    <a:pt x="2390167" y="121360"/>
                  </a:lnTo>
                  <a:lnTo>
                    <a:pt x="2436253" y="155156"/>
                  </a:lnTo>
                  <a:lnTo>
                    <a:pt x="2453153" y="132110"/>
                  </a:lnTo>
                  <a:lnTo>
                    <a:pt x="2407067" y="98314"/>
                  </a:lnTo>
                  <a:close/>
                </a:path>
                <a:path w="2514600" h="3429000">
                  <a:moveTo>
                    <a:pt x="2514600" y="0"/>
                  </a:moveTo>
                  <a:lnTo>
                    <a:pt x="2344082" y="87563"/>
                  </a:lnTo>
                  <a:lnTo>
                    <a:pt x="2390167" y="121360"/>
                  </a:lnTo>
                  <a:lnTo>
                    <a:pt x="2407067" y="98314"/>
                  </a:lnTo>
                  <a:lnTo>
                    <a:pt x="2497814" y="98314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A539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 rot="18480000">
            <a:off x="2748854" y="3174587"/>
            <a:ext cx="14431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0"/>
              </a:lnSpc>
            </a:pP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Most</a:t>
            </a:r>
            <a:r>
              <a:rPr dirty="0" sz="1800" spc="-7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baseline="1543" sz="2700" spc="-15">
                <a:solidFill>
                  <a:srgbClr val="292934"/>
                </a:solidFill>
                <a:latin typeface="Arial"/>
                <a:cs typeface="Arial"/>
              </a:rPr>
              <a:t>varia</a:t>
            </a:r>
            <a:r>
              <a:rPr dirty="0" baseline="3086" sz="2700" spc="-15">
                <a:solidFill>
                  <a:srgbClr val="292934"/>
                </a:solidFill>
                <a:latin typeface="Arial"/>
                <a:cs typeface="Arial"/>
              </a:rPr>
              <a:t>nce</a:t>
            </a:r>
            <a:endParaRPr baseline="3086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Imagine</a:t>
            </a:r>
            <a:r>
              <a:rPr dirty="0" spc="-210"/>
              <a:t> </a:t>
            </a:r>
            <a:r>
              <a:rPr dirty="0" spc="-85"/>
              <a:t>this</a:t>
            </a:r>
            <a:r>
              <a:rPr dirty="0" spc="-195"/>
              <a:t> </a:t>
            </a:r>
            <a:r>
              <a:rPr dirty="0" spc="-85"/>
              <a:t>line</a:t>
            </a:r>
            <a:r>
              <a:rPr dirty="0" spc="-195"/>
              <a:t> </a:t>
            </a:r>
            <a:r>
              <a:rPr dirty="0" spc="-55"/>
              <a:t>as</a:t>
            </a:r>
            <a:r>
              <a:rPr dirty="0" spc="-195"/>
              <a:t> </a:t>
            </a:r>
            <a:r>
              <a:rPr dirty="0"/>
              <a:t>a</a:t>
            </a:r>
            <a:r>
              <a:rPr dirty="0" spc="-195"/>
              <a:t> </a:t>
            </a:r>
            <a:r>
              <a:rPr dirty="0" spc="-70"/>
              <a:t>new</a:t>
            </a:r>
            <a:r>
              <a:rPr dirty="0" spc="-195"/>
              <a:t> </a:t>
            </a:r>
            <a:r>
              <a:rPr dirty="0" spc="-80"/>
              <a:t>dimension…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071238" y="1676400"/>
            <a:ext cx="4711065" cy="4469130"/>
            <a:chOff x="2071238" y="1676400"/>
            <a:chExt cx="4711065" cy="44691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238" y="1676400"/>
              <a:ext cx="4710561" cy="446909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124200" y="2438400"/>
              <a:ext cx="2514600" cy="3429000"/>
            </a:xfrm>
            <a:custGeom>
              <a:avLst/>
              <a:gdLst/>
              <a:ahLst/>
              <a:cxnLst/>
              <a:rect l="l" t="t" r="r" b="b"/>
              <a:pathLst>
                <a:path w="2514600" h="3429000">
                  <a:moveTo>
                    <a:pt x="32260" y="3240047"/>
                  </a:moveTo>
                  <a:lnTo>
                    <a:pt x="0" y="3428999"/>
                  </a:lnTo>
                  <a:lnTo>
                    <a:pt x="170517" y="3341436"/>
                  </a:lnTo>
                  <a:lnTo>
                    <a:pt x="155857" y="3330685"/>
                  </a:lnTo>
                  <a:lnTo>
                    <a:pt x="107532" y="3330685"/>
                  </a:lnTo>
                  <a:lnTo>
                    <a:pt x="61446" y="3296889"/>
                  </a:lnTo>
                  <a:lnTo>
                    <a:pt x="78346" y="3273843"/>
                  </a:lnTo>
                  <a:lnTo>
                    <a:pt x="32260" y="3240047"/>
                  </a:lnTo>
                  <a:close/>
                </a:path>
                <a:path w="2514600" h="3429000">
                  <a:moveTo>
                    <a:pt x="78346" y="3273843"/>
                  </a:moveTo>
                  <a:lnTo>
                    <a:pt x="61446" y="3296889"/>
                  </a:lnTo>
                  <a:lnTo>
                    <a:pt x="107532" y="3330685"/>
                  </a:lnTo>
                  <a:lnTo>
                    <a:pt x="124432" y="3307639"/>
                  </a:lnTo>
                  <a:lnTo>
                    <a:pt x="78346" y="3273843"/>
                  </a:lnTo>
                  <a:close/>
                </a:path>
                <a:path w="2514600" h="3429000">
                  <a:moveTo>
                    <a:pt x="124432" y="3307639"/>
                  </a:moveTo>
                  <a:lnTo>
                    <a:pt x="107532" y="3330685"/>
                  </a:lnTo>
                  <a:lnTo>
                    <a:pt x="155857" y="3330685"/>
                  </a:lnTo>
                  <a:lnTo>
                    <a:pt x="124432" y="3307639"/>
                  </a:lnTo>
                  <a:close/>
                </a:path>
                <a:path w="2514600" h="3429000">
                  <a:moveTo>
                    <a:pt x="2390167" y="121360"/>
                  </a:moveTo>
                  <a:lnTo>
                    <a:pt x="78346" y="3273843"/>
                  </a:lnTo>
                  <a:lnTo>
                    <a:pt x="124432" y="3307639"/>
                  </a:lnTo>
                  <a:lnTo>
                    <a:pt x="2436253" y="155156"/>
                  </a:lnTo>
                  <a:lnTo>
                    <a:pt x="2390167" y="121360"/>
                  </a:lnTo>
                  <a:close/>
                </a:path>
                <a:path w="2514600" h="3429000">
                  <a:moveTo>
                    <a:pt x="2497814" y="98314"/>
                  </a:moveTo>
                  <a:lnTo>
                    <a:pt x="2407067" y="98314"/>
                  </a:lnTo>
                  <a:lnTo>
                    <a:pt x="2453153" y="132110"/>
                  </a:lnTo>
                  <a:lnTo>
                    <a:pt x="2436253" y="155156"/>
                  </a:lnTo>
                  <a:lnTo>
                    <a:pt x="2482339" y="188953"/>
                  </a:lnTo>
                  <a:lnTo>
                    <a:pt x="2497814" y="98314"/>
                  </a:lnTo>
                  <a:close/>
                </a:path>
                <a:path w="2514600" h="3429000">
                  <a:moveTo>
                    <a:pt x="2407067" y="98314"/>
                  </a:moveTo>
                  <a:lnTo>
                    <a:pt x="2390167" y="121360"/>
                  </a:lnTo>
                  <a:lnTo>
                    <a:pt x="2436253" y="155156"/>
                  </a:lnTo>
                  <a:lnTo>
                    <a:pt x="2453153" y="132110"/>
                  </a:lnTo>
                  <a:lnTo>
                    <a:pt x="2407067" y="98314"/>
                  </a:lnTo>
                  <a:close/>
                </a:path>
                <a:path w="2514600" h="3429000">
                  <a:moveTo>
                    <a:pt x="2514600" y="0"/>
                  </a:moveTo>
                  <a:lnTo>
                    <a:pt x="2344082" y="87563"/>
                  </a:lnTo>
                  <a:lnTo>
                    <a:pt x="2390167" y="121360"/>
                  </a:lnTo>
                  <a:lnTo>
                    <a:pt x="2407067" y="98314"/>
                  </a:lnTo>
                  <a:lnTo>
                    <a:pt x="2497814" y="98314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A539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 rot="18480000">
            <a:off x="2748854" y="3174587"/>
            <a:ext cx="144316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0"/>
              </a:lnSpc>
            </a:pP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Most</a:t>
            </a:r>
            <a:r>
              <a:rPr dirty="0" sz="1800" spc="-7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baseline="1543" sz="2700" spc="-15">
                <a:solidFill>
                  <a:srgbClr val="292934"/>
                </a:solidFill>
                <a:latin typeface="Arial"/>
                <a:cs typeface="Arial"/>
              </a:rPr>
              <a:t>varia</a:t>
            </a:r>
            <a:r>
              <a:rPr dirty="0" baseline="3086" sz="2700" spc="-15">
                <a:solidFill>
                  <a:srgbClr val="292934"/>
                </a:solidFill>
                <a:latin typeface="Arial"/>
                <a:cs typeface="Arial"/>
              </a:rPr>
              <a:t>nce</a:t>
            </a:r>
            <a:endParaRPr baseline="3086" sz="27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714903" y="2386064"/>
            <a:ext cx="1384300" cy="1717675"/>
          </a:xfrm>
          <a:custGeom>
            <a:avLst/>
            <a:gdLst/>
            <a:ahLst/>
            <a:cxnLst/>
            <a:rect l="l" t="t" r="r" b="b"/>
            <a:pathLst>
              <a:path w="1384300" h="1717675">
                <a:moveTo>
                  <a:pt x="1211576" y="57578"/>
                </a:moveTo>
                <a:lnTo>
                  <a:pt x="1152479" y="63019"/>
                </a:lnTo>
                <a:lnTo>
                  <a:pt x="1114201" y="67693"/>
                </a:lnTo>
                <a:lnTo>
                  <a:pt x="1074055" y="73263"/>
                </a:lnTo>
                <a:lnTo>
                  <a:pt x="1032272" y="79806"/>
                </a:lnTo>
                <a:lnTo>
                  <a:pt x="989081" y="87405"/>
                </a:lnTo>
                <a:lnTo>
                  <a:pt x="944709" y="96136"/>
                </a:lnTo>
                <a:lnTo>
                  <a:pt x="899388" y="106084"/>
                </a:lnTo>
                <a:lnTo>
                  <a:pt x="853344" y="117328"/>
                </a:lnTo>
                <a:lnTo>
                  <a:pt x="806808" y="129954"/>
                </a:lnTo>
                <a:lnTo>
                  <a:pt x="760006" y="144040"/>
                </a:lnTo>
                <a:lnTo>
                  <a:pt x="713165" y="159677"/>
                </a:lnTo>
                <a:lnTo>
                  <a:pt x="666518" y="176947"/>
                </a:lnTo>
                <a:lnTo>
                  <a:pt x="620293" y="195941"/>
                </a:lnTo>
                <a:lnTo>
                  <a:pt x="574718" y="216747"/>
                </a:lnTo>
                <a:lnTo>
                  <a:pt x="530025" y="239458"/>
                </a:lnTo>
                <a:lnTo>
                  <a:pt x="486450" y="264166"/>
                </a:lnTo>
                <a:lnTo>
                  <a:pt x="444230" y="290968"/>
                </a:lnTo>
                <a:lnTo>
                  <a:pt x="403607" y="319958"/>
                </a:lnTo>
                <a:lnTo>
                  <a:pt x="364829" y="351233"/>
                </a:lnTo>
                <a:lnTo>
                  <a:pt x="328148" y="384886"/>
                </a:lnTo>
                <a:lnTo>
                  <a:pt x="293829" y="421003"/>
                </a:lnTo>
                <a:lnTo>
                  <a:pt x="262618" y="459000"/>
                </a:lnTo>
                <a:lnTo>
                  <a:pt x="234141" y="497290"/>
                </a:lnTo>
                <a:lnTo>
                  <a:pt x="207411" y="535001"/>
                </a:lnTo>
                <a:lnTo>
                  <a:pt x="182406" y="572207"/>
                </a:lnTo>
                <a:lnTo>
                  <a:pt x="159101" y="608978"/>
                </a:lnTo>
                <a:lnTo>
                  <a:pt x="137478" y="645384"/>
                </a:lnTo>
                <a:lnTo>
                  <a:pt x="117515" y="681495"/>
                </a:lnTo>
                <a:lnTo>
                  <a:pt x="99193" y="717377"/>
                </a:lnTo>
                <a:lnTo>
                  <a:pt x="82492" y="753096"/>
                </a:lnTo>
                <a:lnTo>
                  <a:pt x="67396" y="788715"/>
                </a:lnTo>
                <a:lnTo>
                  <a:pt x="41939" y="859903"/>
                </a:lnTo>
                <a:lnTo>
                  <a:pt x="22663" y="931407"/>
                </a:lnTo>
                <a:lnTo>
                  <a:pt x="9390" y="1003683"/>
                </a:lnTo>
                <a:lnTo>
                  <a:pt x="1913" y="1077177"/>
                </a:lnTo>
                <a:lnTo>
                  <a:pt x="11" y="1150805"/>
                </a:lnTo>
                <a:lnTo>
                  <a:pt x="0" y="1152348"/>
                </a:lnTo>
                <a:lnTo>
                  <a:pt x="956" y="1187297"/>
                </a:lnTo>
                <a:lnTo>
                  <a:pt x="1050" y="1190713"/>
                </a:lnTo>
                <a:lnTo>
                  <a:pt x="3398" y="1229686"/>
                </a:lnTo>
                <a:lnTo>
                  <a:pt x="7058" y="1269706"/>
                </a:lnTo>
                <a:lnTo>
                  <a:pt x="17904" y="1350895"/>
                </a:lnTo>
                <a:lnTo>
                  <a:pt x="25123" y="1392957"/>
                </a:lnTo>
                <a:lnTo>
                  <a:pt x="33484" y="1435966"/>
                </a:lnTo>
                <a:lnTo>
                  <a:pt x="42959" y="1479993"/>
                </a:lnTo>
                <a:lnTo>
                  <a:pt x="53516" y="1525108"/>
                </a:lnTo>
                <a:lnTo>
                  <a:pt x="65131" y="1571383"/>
                </a:lnTo>
                <a:lnTo>
                  <a:pt x="77774" y="1618891"/>
                </a:lnTo>
                <a:lnTo>
                  <a:pt x="91419" y="1667704"/>
                </a:lnTo>
                <a:lnTo>
                  <a:pt x="105964" y="1717635"/>
                </a:lnTo>
                <a:lnTo>
                  <a:pt x="160834" y="1701652"/>
                </a:lnTo>
                <a:lnTo>
                  <a:pt x="146290" y="1651721"/>
                </a:lnTo>
                <a:lnTo>
                  <a:pt x="132815" y="1603508"/>
                </a:lnTo>
                <a:lnTo>
                  <a:pt x="120359" y="1556688"/>
                </a:lnTo>
                <a:lnTo>
                  <a:pt x="108948" y="1511199"/>
                </a:lnTo>
                <a:lnTo>
                  <a:pt x="98606" y="1466974"/>
                </a:lnTo>
                <a:lnTo>
                  <a:pt x="89357" y="1423949"/>
                </a:lnTo>
                <a:lnTo>
                  <a:pt x="81225" y="1382058"/>
                </a:lnTo>
                <a:lnTo>
                  <a:pt x="74232" y="1341236"/>
                </a:lnTo>
                <a:lnTo>
                  <a:pt x="63708" y="1262153"/>
                </a:lnTo>
                <a:lnTo>
                  <a:pt x="58098" y="1187297"/>
                </a:lnTo>
                <a:lnTo>
                  <a:pt x="57169" y="1152348"/>
                </a:lnTo>
                <a:lnTo>
                  <a:pt x="57128" y="1150805"/>
                </a:lnTo>
                <a:lnTo>
                  <a:pt x="59008" y="1079708"/>
                </a:lnTo>
                <a:lnTo>
                  <a:pt x="66117" y="1010620"/>
                </a:lnTo>
                <a:lnTo>
                  <a:pt x="78644" y="942908"/>
                </a:lnTo>
                <a:lnTo>
                  <a:pt x="96796" y="875927"/>
                </a:lnTo>
                <a:lnTo>
                  <a:pt x="120812" y="809034"/>
                </a:lnTo>
                <a:lnTo>
                  <a:pt x="150952" y="741607"/>
                </a:lnTo>
                <a:lnTo>
                  <a:pt x="168403" y="707508"/>
                </a:lnTo>
                <a:lnTo>
                  <a:pt x="187483" y="673054"/>
                </a:lnTo>
                <a:lnTo>
                  <a:pt x="208229" y="638178"/>
                </a:lnTo>
                <a:lnTo>
                  <a:pt x="230670" y="602813"/>
                </a:lnTo>
                <a:lnTo>
                  <a:pt x="254836" y="566891"/>
                </a:lnTo>
                <a:lnTo>
                  <a:pt x="280761" y="530346"/>
                </a:lnTo>
                <a:lnTo>
                  <a:pt x="308470" y="493113"/>
                </a:lnTo>
                <a:lnTo>
                  <a:pt x="337966" y="457309"/>
                </a:lnTo>
                <a:lnTo>
                  <a:pt x="369517" y="424315"/>
                </a:lnTo>
                <a:lnTo>
                  <a:pt x="403407" y="393397"/>
                </a:lnTo>
                <a:lnTo>
                  <a:pt x="439433" y="364486"/>
                </a:lnTo>
                <a:lnTo>
                  <a:pt x="477382" y="337520"/>
                </a:lnTo>
                <a:lnTo>
                  <a:pt x="517039" y="312441"/>
                </a:lnTo>
                <a:lnTo>
                  <a:pt x="558180" y="289191"/>
                </a:lnTo>
                <a:lnTo>
                  <a:pt x="600577" y="267712"/>
                </a:lnTo>
                <a:lnTo>
                  <a:pt x="644001" y="247942"/>
                </a:lnTo>
                <a:lnTo>
                  <a:pt x="688216" y="229819"/>
                </a:lnTo>
                <a:lnTo>
                  <a:pt x="732990" y="213278"/>
                </a:lnTo>
                <a:lnTo>
                  <a:pt x="778085" y="198255"/>
                </a:lnTo>
                <a:lnTo>
                  <a:pt x="823266" y="184682"/>
                </a:lnTo>
                <a:lnTo>
                  <a:pt x="868295" y="172488"/>
                </a:lnTo>
                <a:lnTo>
                  <a:pt x="912935" y="161606"/>
                </a:lnTo>
                <a:lnTo>
                  <a:pt x="956952" y="151960"/>
                </a:lnTo>
                <a:lnTo>
                  <a:pt x="1000108" y="143480"/>
                </a:lnTo>
                <a:lnTo>
                  <a:pt x="1042167" y="136094"/>
                </a:lnTo>
                <a:lnTo>
                  <a:pt x="1082892" y="129726"/>
                </a:lnTo>
                <a:lnTo>
                  <a:pt x="1122048" y="124302"/>
                </a:lnTo>
                <a:lnTo>
                  <a:pt x="1194713" y="115990"/>
                </a:lnTo>
                <a:lnTo>
                  <a:pt x="1214499" y="114639"/>
                </a:lnTo>
                <a:lnTo>
                  <a:pt x="1211657" y="59161"/>
                </a:lnTo>
                <a:lnTo>
                  <a:pt x="1211576" y="57578"/>
                </a:lnTo>
                <a:close/>
              </a:path>
              <a:path w="1384300" h="1717675">
                <a:moveTo>
                  <a:pt x="1335792" y="55642"/>
                </a:moveTo>
                <a:lnTo>
                  <a:pt x="1239591" y="55642"/>
                </a:lnTo>
                <a:lnTo>
                  <a:pt x="1243509" y="112657"/>
                </a:lnTo>
                <a:lnTo>
                  <a:pt x="1214499" y="114639"/>
                </a:lnTo>
                <a:lnTo>
                  <a:pt x="1217399" y="171225"/>
                </a:lnTo>
                <a:lnTo>
                  <a:pt x="1384237" y="76840"/>
                </a:lnTo>
                <a:lnTo>
                  <a:pt x="1335792" y="55642"/>
                </a:lnTo>
                <a:close/>
              </a:path>
              <a:path w="1384300" h="1717675">
                <a:moveTo>
                  <a:pt x="1239591" y="55642"/>
                </a:moveTo>
                <a:lnTo>
                  <a:pt x="1211576" y="57578"/>
                </a:lnTo>
                <a:lnTo>
                  <a:pt x="1214398" y="112657"/>
                </a:lnTo>
                <a:lnTo>
                  <a:pt x="1214499" y="114639"/>
                </a:lnTo>
                <a:lnTo>
                  <a:pt x="1243509" y="112657"/>
                </a:lnTo>
                <a:lnTo>
                  <a:pt x="1239591" y="55642"/>
                </a:lnTo>
                <a:close/>
              </a:path>
              <a:path w="1384300" h="1717675">
                <a:moveTo>
                  <a:pt x="1208625" y="0"/>
                </a:moveTo>
                <a:lnTo>
                  <a:pt x="1211476" y="55642"/>
                </a:lnTo>
                <a:lnTo>
                  <a:pt x="1211576" y="57578"/>
                </a:lnTo>
                <a:lnTo>
                  <a:pt x="1239591" y="55642"/>
                </a:lnTo>
                <a:lnTo>
                  <a:pt x="1335792" y="55642"/>
                </a:lnTo>
                <a:lnTo>
                  <a:pt x="1208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569249" y="3654094"/>
            <a:ext cx="1384300" cy="1717675"/>
          </a:xfrm>
          <a:custGeom>
            <a:avLst/>
            <a:gdLst/>
            <a:ahLst/>
            <a:cxnLst/>
            <a:rect l="l" t="t" r="r" b="b"/>
            <a:pathLst>
              <a:path w="1384300" h="1717675">
                <a:moveTo>
                  <a:pt x="166838" y="1546410"/>
                </a:moveTo>
                <a:lnTo>
                  <a:pt x="0" y="1640795"/>
                </a:lnTo>
                <a:lnTo>
                  <a:pt x="175611" y="1717635"/>
                </a:lnTo>
                <a:lnTo>
                  <a:pt x="172760" y="1661993"/>
                </a:lnTo>
                <a:lnTo>
                  <a:pt x="144646" y="1661993"/>
                </a:lnTo>
                <a:lnTo>
                  <a:pt x="140728" y="1604977"/>
                </a:lnTo>
                <a:lnTo>
                  <a:pt x="169737" y="1602996"/>
                </a:lnTo>
                <a:lnTo>
                  <a:pt x="166838" y="1546410"/>
                </a:lnTo>
                <a:close/>
              </a:path>
              <a:path w="1384300" h="1717675">
                <a:moveTo>
                  <a:pt x="169737" y="1602996"/>
                </a:moveTo>
                <a:lnTo>
                  <a:pt x="140728" y="1604977"/>
                </a:lnTo>
                <a:lnTo>
                  <a:pt x="144646" y="1661993"/>
                </a:lnTo>
                <a:lnTo>
                  <a:pt x="172661" y="1660057"/>
                </a:lnTo>
                <a:lnTo>
                  <a:pt x="169839" y="1604977"/>
                </a:lnTo>
                <a:lnTo>
                  <a:pt x="169737" y="1602996"/>
                </a:lnTo>
                <a:close/>
              </a:path>
              <a:path w="1384300" h="1717675">
                <a:moveTo>
                  <a:pt x="172661" y="1660057"/>
                </a:moveTo>
                <a:lnTo>
                  <a:pt x="144646" y="1661993"/>
                </a:lnTo>
                <a:lnTo>
                  <a:pt x="172760" y="1661993"/>
                </a:lnTo>
                <a:lnTo>
                  <a:pt x="172661" y="1660057"/>
                </a:lnTo>
                <a:close/>
              </a:path>
              <a:path w="1384300" h="1717675">
                <a:moveTo>
                  <a:pt x="1278272" y="0"/>
                </a:moveTo>
                <a:lnTo>
                  <a:pt x="1223403" y="15982"/>
                </a:lnTo>
                <a:lnTo>
                  <a:pt x="1237947" y="65914"/>
                </a:lnTo>
                <a:lnTo>
                  <a:pt x="1251422" y="114127"/>
                </a:lnTo>
                <a:lnTo>
                  <a:pt x="1263877" y="160947"/>
                </a:lnTo>
                <a:lnTo>
                  <a:pt x="1275289" y="206435"/>
                </a:lnTo>
                <a:lnTo>
                  <a:pt x="1285631" y="250661"/>
                </a:lnTo>
                <a:lnTo>
                  <a:pt x="1294880" y="293686"/>
                </a:lnTo>
                <a:lnTo>
                  <a:pt x="1303012" y="335577"/>
                </a:lnTo>
                <a:lnTo>
                  <a:pt x="1310005" y="376398"/>
                </a:lnTo>
                <a:lnTo>
                  <a:pt x="1320529" y="455481"/>
                </a:lnTo>
                <a:lnTo>
                  <a:pt x="1326139" y="530338"/>
                </a:lnTo>
                <a:lnTo>
                  <a:pt x="1327068" y="565287"/>
                </a:lnTo>
                <a:lnTo>
                  <a:pt x="1327109" y="566830"/>
                </a:lnTo>
                <a:lnTo>
                  <a:pt x="1325229" y="637927"/>
                </a:lnTo>
                <a:lnTo>
                  <a:pt x="1318119" y="707015"/>
                </a:lnTo>
                <a:lnTo>
                  <a:pt x="1305593" y="774726"/>
                </a:lnTo>
                <a:lnTo>
                  <a:pt x="1287440" y="841707"/>
                </a:lnTo>
                <a:lnTo>
                  <a:pt x="1263425" y="908599"/>
                </a:lnTo>
                <a:lnTo>
                  <a:pt x="1233284" y="976028"/>
                </a:lnTo>
                <a:lnTo>
                  <a:pt x="1215834" y="1010127"/>
                </a:lnTo>
                <a:lnTo>
                  <a:pt x="1196754" y="1044581"/>
                </a:lnTo>
                <a:lnTo>
                  <a:pt x="1176008" y="1079456"/>
                </a:lnTo>
                <a:lnTo>
                  <a:pt x="1153567" y="1114821"/>
                </a:lnTo>
                <a:lnTo>
                  <a:pt x="1129400" y="1150744"/>
                </a:lnTo>
                <a:lnTo>
                  <a:pt x="1103476" y="1187288"/>
                </a:lnTo>
                <a:lnTo>
                  <a:pt x="1075767" y="1224521"/>
                </a:lnTo>
                <a:lnTo>
                  <a:pt x="1046270" y="1260326"/>
                </a:lnTo>
                <a:lnTo>
                  <a:pt x="1014719" y="1293319"/>
                </a:lnTo>
                <a:lnTo>
                  <a:pt x="980828" y="1324237"/>
                </a:lnTo>
                <a:lnTo>
                  <a:pt x="944803" y="1353149"/>
                </a:lnTo>
                <a:lnTo>
                  <a:pt x="906853" y="1380115"/>
                </a:lnTo>
                <a:lnTo>
                  <a:pt x="867197" y="1405194"/>
                </a:lnTo>
                <a:lnTo>
                  <a:pt x="826056" y="1428443"/>
                </a:lnTo>
                <a:lnTo>
                  <a:pt x="783659" y="1449923"/>
                </a:lnTo>
                <a:lnTo>
                  <a:pt x="740236" y="1469693"/>
                </a:lnTo>
                <a:lnTo>
                  <a:pt x="696020" y="1487816"/>
                </a:lnTo>
                <a:lnTo>
                  <a:pt x="651247" y="1504356"/>
                </a:lnTo>
                <a:lnTo>
                  <a:pt x="606151" y="1519379"/>
                </a:lnTo>
                <a:lnTo>
                  <a:pt x="560971" y="1532952"/>
                </a:lnTo>
                <a:lnTo>
                  <a:pt x="515942" y="1545146"/>
                </a:lnTo>
                <a:lnTo>
                  <a:pt x="471300" y="1556029"/>
                </a:lnTo>
                <a:lnTo>
                  <a:pt x="427285" y="1565675"/>
                </a:lnTo>
                <a:lnTo>
                  <a:pt x="384129" y="1574154"/>
                </a:lnTo>
                <a:lnTo>
                  <a:pt x="342070" y="1581541"/>
                </a:lnTo>
                <a:lnTo>
                  <a:pt x="301345" y="1587908"/>
                </a:lnTo>
                <a:lnTo>
                  <a:pt x="262188" y="1593333"/>
                </a:lnTo>
                <a:lnTo>
                  <a:pt x="189523" y="1601645"/>
                </a:lnTo>
                <a:lnTo>
                  <a:pt x="169737" y="1602996"/>
                </a:lnTo>
                <a:lnTo>
                  <a:pt x="172580" y="1658473"/>
                </a:lnTo>
                <a:lnTo>
                  <a:pt x="172661" y="1660057"/>
                </a:lnTo>
                <a:lnTo>
                  <a:pt x="195578" y="1658473"/>
                </a:lnTo>
                <a:lnTo>
                  <a:pt x="231758" y="1654615"/>
                </a:lnTo>
                <a:lnTo>
                  <a:pt x="270036" y="1649940"/>
                </a:lnTo>
                <a:lnTo>
                  <a:pt x="310180" y="1644371"/>
                </a:lnTo>
                <a:lnTo>
                  <a:pt x="351963" y="1637828"/>
                </a:lnTo>
                <a:lnTo>
                  <a:pt x="395156" y="1630230"/>
                </a:lnTo>
                <a:lnTo>
                  <a:pt x="439527" y="1621497"/>
                </a:lnTo>
                <a:lnTo>
                  <a:pt x="484849" y="1611551"/>
                </a:lnTo>
                <a:lnTo>
                  <a:pt x="530893" y="1600306"/>
                </a:lnTo>
                <a:lnTo>
                  <a:pt x="577429" y="1587681"/>
                </a:lnTo>
                <a:lnTo>
                  <a:pt x="624231" y="1573593"/>
                </a:lnTo>
                <a:lnTo>
                  <a:pt x="671070" y="1557958"/>
                </a:lnTo>
                <a:lnTo>
                  <a:pt x="717717" y="1540687"/>
                </a:lnTo>
                <a:lnTo>
                  <a:pt x="763944" y="1521693"/>
                </a:lnTo>
                <a:lnTo>
                  <a:pt x="809519" y="1500888"/>
                </a:lnTo>
                <a:lnTo>
                  <a:pt x="854210" y="1478177"/>
                </a:lnTo>
                <a:lnTo>
                  <a:pt x="897785" y="1453469"/>
                </a:lnTo>
                <a:lnTo>
                  <a:pt x="940005" y="1426667"/>
                </a:lnTo>
                <a:lnTo>
                  <a:pt x="980629" y="1397676"/>
                </a:lnTo>
                <a:lnTo>
                  <a:pt x="1019408" y="1366401"/>
                </a:lnTo>
                <a:lnTo>
                  <a:pt x="1056088" y="1332749"/>
                </a:lnTo>
                <a:lnTo>
                  <a:pt x="1090408" y="1296631"/>
                </a:lnTo>
                <a:lnTo>
                  <a:pt x="1121619" y="1258634"/>
                </a:lnTo>
                <a:lnTo>
                  <a:pt x="1150095" y="1220345"/>
                </a:lnTo>
                <a:lnTo>
                  <a:pt x="1176825" y="1182634"/>
                </a:lnTo>
                <a:lnTo>
                  <a:pt x="1201831" y="1145428"/>
                </a:lnTo>
                <a:lnTo>
                  <a:pt x="1225135" y="1108656"/>
                </a:lnTo>
                <a:lnTo>
                  <a:pt x="1246759" y="1072249"/>
                </a:lnTo>
                <a:lnTo>
                  <a:pt x="1266722" y="1036139"/>
                </a:lnTo>
                <a:lnTo>
                  <a:pt x="1285044" y="1000257"/>
                </a:lnTo>
                <a:lnTo>
                  <a:pt x="1301743" y="964538"/>
                </a:lnTo>
                <a:lnTo>
                  <a:pt x="1316840" y="928918"/>
                </a:lnTo>
                <a:lnTo>
                  <a:pt x="1342298" y="857732"/>
                </a:lnTo>
                <a:lnTo>
                  <a:pt x="1361574" y="786227"/>
                </a:lnTo>
                <a:lnTo>
                  <a:pt x="1374847" y="713950"/>
                </a:lnTo>
                <a:lnTo>
                  <a:pt x="1382323" y="640458"/>
                </a:lnTo>
                <a:lnTo>
                  <a:pt x="1384226" y="566830"/>
                </a:lnTo>
                <a:lnTo>
                  <a:pt x="1384237" y="565287"/>
                </a:lnTo>
                <a:lnTo>
                  <a:pt x="1383279" y="530338"/>
                </a:lnTo>
                <a:lnTo>
                  <a:pt x="1383186" y="526920"/>
                </a:lnTo>
                <a:lnTo>
                  <a:pt x="1380839" y="487949"/>
                </a:lnTo>
                <a:lnTo>
                  <a:pt x="1377177" y="447927"/>
                </a:lnTo>
                <a:lnTo>
                  <a:pt x="1366333" y="366740"/>
                </a:lnTo>
                <a:lnTo>
                  <a:pt x="1359113" y="324678"/>
                </a:lnTo>
                <a:lnTo>
                  <a:pt x="1350752" y="281669"/>
                </a:lnTo>
                <a:lnTo>
                  <a:pt x="1341278" y="237642"/>
                </a:lnTo>
                <a:lnTo>
                  <a:pt x="1330719" y="192526"/>
                </a:lnTo>
                <a:lnTo>
                  <a:pt x="1319105" y="146251"/>
                </a:lnTo>
                <a:lnTo>
                  <a:pt x="1306462" y="98742"/>
                </a:lnTo>
                <a:lnTo>
                  <a:pt x="1292816" y="49931"/>
                </a:lnTo>
                <a:lnTo>
                  <a:pt x="1278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“Principal</a:t>
            </a:r>
            <a:r>
              <a:rPr dirty="0" spc="-185"/>
              <a:t> </a:t>
            </a:r>
            <a:r>
              <a:rPr dirty="0" spc="-90"/>
              <a:t>component”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752602" y="967292"/>
            <a:ext cx="5184140" cy="4956175"/>
            <a:chOff x="1752602" y="967292"/>
            <a:chExt cx="5184140" cy="49561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1116" y="967292"/>
              <a:ext cx="3188411" cy="217187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1116" y="967292"/>
              <a:ext cx="5145449" cy="495567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791116" y="3139162"/>
              <a:ext cx="2373630" cy="2783840"/>
            </a:xfrm>
            <a:custGeom>
              <a:avLst/>
              <a:gdLst/>
              <a:ahLst/>
              <a:cxnLst/>
              <a:rect l="l" t="t" r="r" b="b"/>
              <a:pathLst>
                <a:path w="2373629" h="2783840">
                  <a:moveTo>
                    <a:pt x="2373436" y="0"/>
                  </a:moveTo>
                  <a:lnTo>
                    <a:pt x="369713" y="0"/>
                  </a:lnTo>
                  <a:lnTo>
                    <a:pt x="0" y="277281"/>
                  </a:lnTo>
                  <a:lnTo>
                    <a:pt x="1879869" y="2783809"/>
                  </a:lnTo>
                  <a:lnTo>
                    <a:pt x="2373436" y="2413639"/>
                  </a:lnTo>
                  <a:lnTo>
                    <a:pt x="2373436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4553" y="4328497"/>
              <a:ext cx="2772012" cy="15944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752602" y="3724276"/>
              <a:ext cx="4953000" cy="171450"/>
            </a:xfrm>
            <a:custGeom>
              <a:avLst/>
              <a:gdLst/>
              <a:ahLst/>
              <a:cxnLst/>
              <a:rect l="l" t="t" r="r" b="b"/>
              <a:pathLst>
                <a:path w="4953000" h="171450">
                  <a:moveTo>
                    <a:pt x="171447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47" y="114300"/>
                  </a:lnTo>
                  <a:lnTo>
                    <a:pt x="142859" y="114300"/>
                  </a:lnTo>
                  <a:lnTo>
                    <a:pt x="142859" y="57150"/>
                  </a:lnTo>
                  <a:lnTo>
                    <a:pt x="171447" y="57150"/>
                  </a:lnTo>
                  <a:lnTo>
                    <a:pt x="171447" y="0"/>
                  </a:lnTo>
                  <a:close/>
                </a:path>
                <a:path w="4953000" h="171450">
                  <a:moveTo>
                    <a:pt x="4781547" y="0"/>
                  </a:moveTo>
                  <a:lnTo>
                    <a:pt x="4781547" y="171450"/>
                  </a:lnTo>
                  <a:lnTo>
                    <a:pt x="4895847" y="114300"/>
                  </a:lnTo>
                  <a:lnTo>
                    <a:pt x="4810121" y="114300"/>
                  </a:lnTo>
                  <a:lnTo>
                    <a:pt x="4810121" y="57150"/>
                  </a:lnTo>
                  <a:lnTo>
                    <a:pt x="4895847" y="57150"/>
                  </a:lnTo>
                  <a:lnTo>
                    <a:pt x="4781547" y="0"/>
                  </a:lnTo>
                  <a:close/>
                </a:path>
                <a:path w="4953000" h="171450">
                  <a:moveTo>
                    <a:pt x="171447" y="57150"/>
                  </a:moveTo>
                  <a:lnTo>
                    <a:pt x="142859" y="57150"/>
                  </a:lnTo>
                  <a:lnTo>
                    <a:pt x="142859" y="114300"/>
                  </a:lnTo>
                  <a:lnTo>
                    <a:pt x="171447" y="114300"/>
                  </a:lnTo>
                  <a:lnTo>
                    <a:pt x="171447" y="57150"/>
                  </a:lnTo>
                  <a:close/>
                </a:path>
                <a:path w="4953000" h="171450">
                  <a:moveTo>
                    <a:pt x="4781547" y="57150"/>
                  </a:moveTo>
                  <a:lnTo>
                    <a:pt x="171447" y="57150"/>
                  </a:lnTo>
                  <a:lnTo>
                    <a:pt x="171447" y="114300"/>
                  </a:lnTo>
                  <a:lnTo>
                    <a:pt x="4781547" y="114300"/>
                  </a:lnTo>
                  <a:lnTo>
                    <a:pt x="4781547" y="57150"/>
                  </a:lnTo>
                  <a:close/>
                </a:path>
                <a:path w="4953000" h="171450">
                  <a:moveTo>
                    <a:pt x="4895847" y="57150"/>
                  </a:moveTo>
                  <a:lnTo>
                    <a:pt x="4810121" y="57150"/>
                  </a:lnTo>
                  <a:lnTo>
                    <a:pt x="4810121" y="114300"/>
                  </a:lnTo>
                  <a:lnTo>
                    <a:pt x="4895847" y="114300"/>
                  </a:lnTo>
                  <a:lnTo>
                    <a:pt x="4952997" y="85725"/>
                  </a:lnTo>
                  <a:lnTo>
                    <a:pt x="4895847" y="57150"/>
                  </a:lnTo>
                  <a:close/>
                </a:path>
              </a:pathLst>
            </a:custGeom>
            <a:solidFill>
              <a:srgbClr val="A539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432030" y="2493084"/>
            <a:ext cx="1450975" cy="29591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baseline="3086" sz="2700">
                <a:solidFill>
                  <a:srgbClr val="292934"/>
                </a:solidFill>
                <a:latin typeface="Arial"/>
                <a:cs typeface="Arial"/>
              </a:rPr>
              <a:t>Mo</a:t>
            </a:r>
            <a:r>
              <a:rPr dirty="0" baseline="1543" sz="2700">
                <a:solidFill>
                  <a:srgbClr val="292934"/>
                </a:solidFill>
                <a:latin typeface="Arial"/>
                <a:cs typeface="Arial"/>
              </a:rPr>
              <a:t>st</a:t>
            </a:r>
            <a:r>
              <a:rPr dirty="0" baseline="1543" sz="2700" spc="-1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baseline="1543" sz="2700" spc="-15">
                <a:solidFill>
                  <a:srgbClr val="292934"/>
                </a:solidFill>
                <a:latin typeface="Arial"/>
                <a:cs typeface="Arial"/>
              </a:rPr>
              <a:t>vari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ance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Mathematically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97840" y="1621028"/>
            <a:ext cx="7752080" cy="30949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32410" marR="169545" indent="-181610">
              <a:lnSpc>
                <a:spcPct val="100800"/>
              </a:lnSpc>
              <a:spcBef>
                <a:spcPts val="75"/>
              </a:spcBef>
              <a:buClr>
                <a:srgbClr val="93A299"/>
              </a:buClr>
              <a:buSzPct val="83333"/>
              <a:buChar char="•"/>
              <a:tabLst>
                <a:tab pos="233679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dirty="0" baseline="24305" sz="2400" b="1">
                <a:solidFill>
                  <a:srgbClr val="003470"/>
                </a:solidFill>
                <a:latin typeface="Arial"/>
                <a:cs typeface="Arial"/>
              </a:rPr>
              <a:t>st</a:t>
            </a:r>
            <a:r>
              <a:rPr dirty="0" baseline="24305" sz="2400" spc="2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principal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component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normalized</a:t>
            </a:r>
            <a:r>
              <a:rPr dirty="0" baseline="24305" sz="2400">
                <a:solidFill>
                  <a:srgbClr val="003470"/>
                </a:solidFill>
                <a:latin typeface="Arial"/>
                <a:cs typeface="Arial"/>
              </a:rPr>
              <a:t>*</a:t>
            </a:r>
            <a:r>
              <a:rPr dirty="0" baseline="24305" sz="2400" spc="262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linear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combination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features:</a:t>
            </a:r>
            <a:endParaRPr sz="2400">
              <a:latin typeface="Arial"/>
              <a:cs typeface="Arial"/>
            </a:endParaRPr>
          </a:p>
          <a:p>
            <a:pPr algn="ctr" marL="370840">
              <a:lnSpc>
                <a:spcPct val="100000"/>
              </a:lnSpc>
              <a:spcBef>
                <a:spcPts val="1505"/>
              </a:spcBef>
              <a:tabLst>
                <a:tab pos="892175" algn="l"/>
              </a:tabLst>
            </a:pPr>
            <a:r>
              <a:rPr dirty="0" sz="3200" spc="210">
                <a:solidFill>
                  <a:srgbClr val="003470"/>
                </a:solidFill>
                <a:latin typeface="Cambria Math"/>
                <a:cs typeface="Cambria Math"/>
              </a:rPr>
              <a:t>𝑍</a:t>
            </a:r>
            <a:r>
              <a:rPr dirty="0" baseline="-15700" sz="3450" spc="315">
                <a:solidFill>
                  <a:srgbClr val="003470"/>
                </a:solidFill>
                <a:latin typeface="Cambria Math"/>
                <a:cs typeface="Cambria Math"/>
              </a:rPr>
              <a:t>!</a:t>
            </a:r>
            <a:r>
              <a:rPr dirty="0" baseline="-15700" sz="345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=</a:t>
            </a:r>
            <a:r>
              <a:rPr dirty="0" sz="3200" spc="18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 spc="365">
                <a:solidFill>
                  <a:srgbClr val="00347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547">
                <a:solidFill>
                  <a:srgbClr val="003470"/>
                </a:solidFill>
                <a:latin typeface="Cambria Math"/>
                <a:cs typeface="Cambria Math"/>
              </a:rPr>
              <a:t>!!</a:t>
            </a:r>
            <a:r>
              <a:rPr dirty="0" sz="3200" spc="365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5700" sz="3450" spc="547">
                <a:solidFill>
                  <a:srgbClr val="003470"/>
                </a:solidFill>
                <a:latin typeface="Cambria Math"/>
                <a:cs typeface="Cambria Math"/>
              </a:rPr>
              <a:t>!</a:t>
            </a:r>
            <a:r>
              <a:rPr dirty="0" baseline="-15700" sz="3450" spc="547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r>
              <a:rPr dirty="0" sz="3200" spc="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 spc="300">
                <a:solidFill>
                  <a:srgbClr val="00347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450">
                <a:solidFill>
                  <a:srgbClr val="003470"/>
                </a:solidFill>
                <a:latin typeface="Cambria Math"/>
                <a:cs typeface="Cambria Math"/>
              </a:rPr>
              <a:t>"!</a:t>
            </a:r>
            <a:r>
              <a:rPr dirty="0" sz="3200" spc="300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5700" sz="3450" spc="450">
                <a:solidFill>
                  <a:srgbClr val="003470"/>
                </a:solidFill>
                <a:latin typeface="Cambria Math"/>
                <a:cs typeface="Cambria Math"/>
              </a:rPr>
              <a:t>"</a:t>
            </a:r>
            <a:r>
              <a:rPr dirty="0" baseline="-15700" sz="3450" spc="547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+ ⋯</a:t>
            </a:r>
            <a:r>
              <a:rPr dirty="0" sz="3200" spc="-17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r>
              <a:rPr dirty="0" sz="3200" spc="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 spc="320">
                <a:solidFill>
                  <a:srgbClr val="00347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480">
                <a:solidFill>
                  <a:srgbClr val="003470"/>
                </a:solidFill>
                <a:latin typeface="Cambria Math"/>
                <a:cs typeface="Cambria Math"/>
              </a:rPr>
              <a:t>)!</a:t>
            </a:r>
            <a:r>
              <a:rPr dirty="0" sz="3200" spc="320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5700" sz="3450" spc="480">
                <a:solidFill>
                  <a:srgbClr val="003470"/>
                </a:solidFill>
                <a:latin typeface="Cambria Math"/>
                <a:cs typeface="Cambria Math"/>
              </a:rPr>
              <a:t>)</a:t>
            </a:r>
            <a:endParaRPr baseline="-15700" sz="3450">
              <a:latin typeface="Cambria Math"/>
              <a:cs typeface="Cambria Math"/>
            </a:endParaRPr>
          </a:p>
          <a:p>
            <a:pPr marL="219075">
              <a:lnSpc>
                <a:spcPct val="100000"/>
              </a:lnSpc>
              <a:spcBef>
                <a:spcPts val="207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has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largest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variance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0"/>
              </a:spcBef>
            </a:pPr>
            <a:endParaRPr sz="2400">
              <a:latin typeface="Arial"/>
              <a:cs typeface="Arial"/>
            </a:endParaRPr>
          </a:p>
          <a:p>
            <a:pPr marL="232410" indent="-181610">
              <a:lnSpc>
                <a:spcPct val="100000"/>
              </a:lnSpc>
              <a:buClr>
                <a:srgbClr val="93A299"/>
              </a:buClr>
              <a:buSzPct val="83333"/>
              <a:buFont typeface="Arial"/>
              <a:buChar char="•"/>
              <a:tabLst>
                <a:tab pos="232410" algn="l"/>
              </a:tabLst>
            </a:pPr>
            <a:r>
              <a:rPr dirty="0" sz="2400" spc="135">
                <a:solidFill>
                  <a:srgbClr val="003470"/>
                </a:solidFill>
                <a:latin typeface="Cambria Math"/>
                <a:cs typeface="Cambria Math"/>
              </a:rPr>
              <a:t>𝜙</a:t>
            </a:r>
            <a:r>
              <a:rPr dirty="0" baseline="-15432" sz="2700" spc="202">
                <a:solidFill>
                  <a:srgbClr val="003470"/>
                </a:solidFill>
                <a:latin typeface="Cambria Math"/>
                <a:cs typeface="Cambria Math"/>
              </a:rPr>
              <a:t>))</a:t>
            </a:r>
            <a:r>
              <a:rPr dirty="0" sz="2400" spc="135">
                <a:solidFill>
                  <a:srgbClr val="003470"/>
                </a:solidFill>
                <a:latin typeface="Cambria Math"/>
                <a:cs typeface="Cambria Math"/>
              </a:rPr>
              <a:t>,</a:t>
            </a:r>
            <a:r>
              <a:rPr dirty="0" sz="2400" spc="-13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…</a:t>
            </a:r>
            <a:r>
              <a:rPr dirty="0" sz="2400" spc="-13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,</a:t>
            </a:r>
            <a:r>
              <a:rPr dirty="0" sz="2400" spc="-13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 spc="165">
                <a:solidFill>
                  <a:srgbClr val="003470"/>
                </a:solidFill>
                <a:latin typeface="Cambria Math"/>
                <a:cs typeface="Cambria Math"/>
              </a:rPr>
              <a:t>𝜙</a:t>
            </a:r>
            <a:r>
              <a:rPr dirty="0" baseline="-15432" sz="2700" spc="247">
                <a:solidFill>
                  <a:srgbClr val="003470"/>
                </a:solidFill>
                <a:latin typeface="Cambria Math"/>
                <a:cs typeface="Cambria Math"/>
              </a:rPr>
              <a:t>*)</a:t>
            </a:r>
            <a:r>
              <a:rPr dirty="0" sz="2400" spc="165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loadings</a:t>
            </a:r>
            <a:r>
              <a:rPr dirty="0" sz="2400" spc="-2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dirty="0" baseline="24305" sz="2400">
                <a:solidFill>
                  <a:srgbClr val="003470"/>
                </a:solidFill>
                <a:latin typeface="Arial"/>
                <a:cs typeface="Arial"/>
              </a:rPr>
              <a:t>st</a:t>
            </a:r>
            <a:r>
              <a:rPr dirty="0" baseline="24305" sz="2400" spc="3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principal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component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285954" y="6584695"/>
            <a:ext cx="2292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10">
                <a:solidFill>
                  <a:srgbClr val="00336F"/>
                </a:solidFill>
                <a:latin typeface="Cambria Math"/>
                <a:cs typeface="Cambria Math"/>
              </a:rPr>
              <a:t>!"#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351423" y="6164071"/>
            <a:ext cx="977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60">
                <a:solidFill>
                  <a:srgbClr val="00336F"/>
                </a:solidFill>
                <a:latin typeface="Cambria Math"/>
                <a:cs typeface="Cambria Math"/>
              </a:rPr>
              <a:t>$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612408" y="6429247"/>
            <a:ext cx="1428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336F"/>
                </a:solidFill>
                <a:latin typeface="Cambria Math"/>
                <a:cs typeface="Cambria Math"/>
              </a:rPr>
              <a:t>!#</a:t>
            </a:r>
            <a:endParaRPr sz="900">
              <a:latin typeface="Cambria Math"/>
              <a:cs typeface="Cambria Math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377940" y="6372859"/>
            <a:ext cx="26930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336F"/>
                </a:solidFill>
                <a:latin typeface="Arial"/>
                <a:cs typeface="Arial"/>
              </a:rPr>
              <a:t>*</a:t>
            </a:r>
            <a:r>
              <a:rPr dirty="0" sz="1200" spc="-7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36F"/>
                </a:solidFill>
                <a:latin typeface="Arial"/>
                <a:cs typeface="Arial"/>
              </a:rPr>
              <a:t>By</a:t>
            </a:r>
            <a:r>
              <a:rPr dirty="0" sz="1200" spc="-4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336F"/>
                </a:solidFill>
                <a:latin typeface="Arial"/>
                <a:cs typeface="Arial"/>
              </a:rPr>
              <a:t>normalized</a:t>
            </a:r>
            <a:r>
              <a:rPr dirty="0" sz="1200" spc="-40" b="1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36F"/>
                </a:solidFill>
                <a:latin typeface="Arial"/>
                <a:cs typeface="Arial"/>
              </a:rPr>
              <a:t>we</a:t>
            </a:r>
            <a:r>
              <a:rPr dirty="0" sz="1200" spc="-4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36F"/>
                </a:solidFill>
                <a:latin typeface="Arial"/>
                <a:cs typeface="Arial"/>
              </a:rPr>
              <a:t>mean:</a:t>
            </a:r>
            <a:r>
              <a:rPr dirty="0" sz="1200" spc="4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baseline="6944" sz="1800" spc="1875">
                <a:solidFill>
                  <a:srgbClr val="00336F"/>
                </a:solidFill>
                <a:latin typeface="Cambria Math"/>
                <a:cs typeface="Cambria Math"/>
              </a:rPr>
              <a:t>!</a:t>
            </a:r>
            <a:r>
              <a:rPr dirty="0" baseline="6944" sz="1800" spc="-97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baseline="6944" sz="1800">
                <a:solidFill>
                  <a:srgbClr val="00336F"/>
                </a:solidFill>
                <a:latin typeface="Cambria Math"/>
                <a:cs typeface="Cambria Math"/>
              </a:rPr>
              <a:t>𝜙</a:t>
            </a:r>
            <a:r>
              <a:rPr dirty="0" baseline="40123" sz="1350">
                <a:solidFill>
                  <a:srgbClr val="00336F"/>
                </a:solidFill>
                <a:latin typeface="Cambria Math"/>
                <a:cs typeface="Cambria Math"/>
              </a:rPr>
              <a:t>%</a:t>
            </a:r>
            <a:r>
              <a:rPr dirty="0" baseline="40123" sz="1350" spc="615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baseline="6944" sz="1800">
                <a:solidFill>
                  <a:srgbClr val="00336F"/>
                </a:solidFill>
                <a:latin typeface="Cambria Math"/>
                <a:cs typeface="Cambria Math"/>
              </a:rPr>
              <a:t>=</a:t>
            </a:r>
            <a:r>
              <a:rPr dirty="0" baseline="6944" sz="1800" spc="44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baseline="6944" sz="1800" spc="-75">
                <a:solidFill>
                  <a:srgbClr val="00336F"/>
                </a:solidFill>
                <a:latin typeface="Cambria Math"/>
                <a:cs typeface="Cambria Math"/>
              </a:rPr>
              <a:t>1</a:t>
            </a:r>
            <a:endParaRPr baseline="6944"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7110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Using</a:t>
            </a:r>
            <a:r>
              <a:rPr dirty="0" spc="-170"/>
              <a:t> </a:t>
            </a:r>
            <a:r>
              <a:rPr dirty="0" spc="-100"/>
              <a:t>loadings</a:t>
            </a:r>
            <a:r>
              <a:rPr dirty="0" spc="-155"/>
              <a:t> </a:t>
            </a:r>
            <a:r>
              <a:rPr dirty="0" spc="-50"/>
              <a:t>to</a:t>
            </a:r>
            <a:r>
              <a:rPr dirty="0" spc="-165"/>
              <a:t> </a:t>
            </a:r>
            <a:r>
              <a:rPr dirty="0" spc="-95"/>
              <a:t>project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752602" y="3706367"/>
            <a:ext cx="4953000" cy="253365"/>
            <a:chOff x="1752602" y="3706367"/>
            <a:chExt cx="4953000" cy="253365"/>
          </a:xfrm>
        </p:grpSpPr>
        <p:sp>
          <p:nvSpPr>
            <p:cNvPr id="4" name="object 4" descr=""/>
            <p:cNvSpPr/>
            <p:nvPr/>
          </p:nvSpPr>
          <p:spPr>
            <a:xfrm>
              <a:off x="1752602" y="3724276"/>
              <a:ext cx="4953000" cy="171450"/>
            </a:xfrm>
            <a:custGeom>
              <a:avLst/>
              <a:gdLst/>
              <a:ahLst/>
              <a:cxnLst/>
              <a:rect l="l" t="t" r="r" b="b"/>
              <a:pathLst>
                <a:path w="4953000" h="171450">
                  <a:moveTo>
                    <a:pt x="171447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47" y="114300"/>
                  </a:lnTo>
                  <a:lnTo>
                    <a:pt x="142859" y="114300"/>
                  </a:lnTo>
                  <a:lnTo>
                    <a:pt x="142859" y="57150"/>
                  </a:lnTo>
                  <a:lnTo>
                    <a:pt x="171447" y="57150"/>
                  </a:lnTo>
                  <a:lnTo>
                    <a:pt x="171447" y="0"/>
                  </a:lnTo>
                  <a:close/>
                </a:path>
                <a:path w="4953000" h="171450">
                  <a:moveTo>
                    <a:pt x="4781547" y="0"/>
                  </a:moveTo>
                  <a:lnTo>
                    <a:pt x="4781547" y="171450"/>
                  </a:lnTo>
                  <a:lnTo>
                    <a:pt x="4895847" y="114300"/>
                  </a:lnTo>
                  <a:lnTo>
                    <a:pt x="4810121" y="114300"/>
                  </a:lnTo>
                  <a:lnTo>
                    <a:pt x="4810121" y="57150"/>
                  </a:lnTo>
                  <a:lnTo>
                    <a:pt x="4895847" y="57150"/>
                  </a:lnTo>
                  <a:lnTo>
                    <a:pt x="4781547" y="0"/>
                  </a:lnTo>
                  <a:close/>
                </a:path>
                <a:path w="4953000" h="171450">
                  <a:moveTo>
                    <a:pt x="171447" y="57150"/>
                  </a:moveTo>
                  <a:lnTo>
                    <a:pt x="142859" y="57150"/>
                  </a:lnTo>
                  <a:lnTo>
                    <a:pt x="142859" y="114300"/>
                  </a:lnTo>
                  <a:lnTo>
                    <a:pt x="171447" y="114300"/>
                  </a:lnTo>
                  <a:lnTo>
                    <a:pt x="171447" y="57150"/>
                  </a:lnTo>
                  <a:close/>
                </a:path>
                <a:path w="4953000" h="171450">
                  <a:moveTo>
                    <a:pt x="4781547" y="57150"/>
                  </a:moveTo>
                  <a:lnTo>
                    <a:pt x="171447" y="57150"/>
                  </a:lnTo>
                  <a:lnTo>
                    <a:pt x="171447" y="114300"/>
                  </a:lnTo>
                  <a:lnTo>
                    <a:pt x="4781547" y="114300"/>
                  </a:lnTo>
                  <a:lnTo>
                    <a:pt x="4781547" y="57150"/>
                  </a:lnTo>
                  <a:close/>
                </a:path>
                <a:path w="4953000" h="171450">
                  <a:moveTo>
                    <a:pt x="4895847" y="57150"/>
                  </a:moveTo>
                  <a:lnTo>
                    <a:pt x="4810121" y="57150"/>
                  </a:lnTo>
                  <a:lnTo>
                    <a:pt x="4810121" y="114300"/>
                  </a:lnTo>
                  <a:lnTo>
                    <a:pt x="4895847" y="114300"/>
                  </a:lnTo>
                  <a:lnTo>
                    <a:pt x="4952997" y="85725"/>
                  </a:lnTo>
                  <a:lnTo>
                    <a:pt x="4895847" y="57150"/>
                  </a:lnTo>
                  <a:close/>
                </a:path>
              </a:pathLst>
            </a:custGeom>
            <a:solidFill>
              <a:srgbClr val="A5392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568" y="3706367"/>
              <a:ext cx="252983" cy="25298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286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86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0968" y="3706367"/>
              <a:ext cx="252983" cy="25298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438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438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3368" y="3706367"/>
              <a:ext cx="252983" cy="25298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590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590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67" y="3706367"/>
              <a:ext cx="252983" cy="25298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743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2743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8167" y="3706367"/>
              <a:ext cx="252983" cy="252984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2895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895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0567" y="3706367"/>
              <a:ext cx="252983" cy="25298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048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048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2967" y="3706367"/>
              <a:ext cx="252983" cy="25298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3200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200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5367" y="3706367"/>
              <a:ext cx="252984" cy="252984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3352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3352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7767" y="3706367"/>
              <a:ext cx="252984" cy="252984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3505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505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0167" y="3706367"/>
              <a:ext cx="252984" cy="252984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3657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3657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2567" y="3706367"/>
              <a:ext cx="252984" cy="252984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3810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810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967" y="3706367"/>
              <a:ext cx="252984" cy="252984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962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3962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7367" y="3706367"/>
              <a:ext cx="252984" cy="252984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4114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114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767" y="3706367"/>
              <a:ext cx="252984" cy="252984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4267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267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2167" y="3706367"/>
              <a:ext cx="252984" cy="252984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4419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419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4567" y="3706367"/>
              <a:ext cx="252984" cy="252984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4572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572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6967" y="3706367"/>
              <a:ext cx="252984" cy="25298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4724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4724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9367" y="3706367"/>
              <a:ext cx="252984" cy="252984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4876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876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1767" y="3706367"/>
              <a:ext cx="252984" cy="252984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5029199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029199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4168" y="3706367"/>
              <a:ext cx="252984" cy="252984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5181599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181599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4375" y="3706367"/>
              <a:ext cx="252984" cy="252984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53218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53218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6775" y="3706367"/>
              <a:ext cx="252984" cy="252984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54742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54742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9175" y="3706367"/>
              <a:ext cx="252984" cy="252984"/>
            </a:xfrm>
            <a:prstGeom prst="rect">
              <a:avLst/>
            </a:prstGeom>
          </p:spPr>
        </p:pic>
        <p:sp>
          <p:nvSpPr>
            <p:cNvPr id="72" name="object 72" descr=""/>
            <p:cNvSpPr/>
            <p:nvPr/>
          </p:nvSpPr>
          <p:spPr>
            <a:xfrm>
              <a:off x="56266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56266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1575" y="3706367"/>
              <a:ext cx="252984" cy="252984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57790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57790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4768" y="3706367"/>
              <a:ext cx="252983" cy="252984"/>
            </a:xfrm>
            <a:prstGeom prst="rect">
              <a:avLst/>
            </a:prstGeom>
          </p:spPr>
        </p:pic>
        <p:sp>
          <p:nvSpPr>
            <p:cNvPr id="78" name="object 78" descr=""/>
            <p:cNvSpPr/>
            <p:nvPr/>
          </p:nvSpPr>
          <p:spPr>
            <a:xfrm>
              <a:off x="2362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2362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9567" y="3706367"/>
              <a:ext cx="252983" cy="252984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2667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2667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1967" y="3706367"/>
              <a:ext cx="252983" cy="252984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2819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2819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4367" y="3706367"/>
              <a:ext cx="252983" cy="252984"/>
            </a:xfrm>
            <a:prstGeom prst="rect">
              <a:avLst/>
            </a:prstGeom>
          </p:spPr>
        </p:pic>
        <p:sp>
          <p:nvSpPr>
            <p:cNvPr id="87" name="object 87" descr=""/>
            <p:cNvSpPr/>
            <p:nvPr/>
          </p:nvSpPr>
          <p:spPr>
            <a:xfrm>
              <a:off x="2971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2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2971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6767" y="3706367"/>
              <a:ext cx="252983" cy="252984"/>
            </a:xfrm>
            <a:prstGeom prst="rect">
              <a:avLst/>
            </a:prstGeom>
          </p:spPr>
        </p:pic>
        <p:sp>
          <p:nvSpPr>
            <p:cNvPr id="90" name="object 90" descr=""/>
            <p:cNvSpPr/>
            <p:nvPr/>
          </p:nvSpPr>
          <p:spPr>
            <a:xfrm>
              <a:off x="3124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3124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167" y="3706367"/>
              <a:ext cx="252983" cy="252984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3276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3276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3967" y="3706367"/>
              <a:ext cx="252984" cy="252984"/>
            </a:xfrm>
            <a:prstGeom prst="rect">
              <a:avLst/>
            </a:prstGeom>
          </p:spPr>
        </p:pic>
        <p:sp>
          <p:nvSpPr>
            <p:cNvPr id="96" name="object 96" descr=""/>
            <p:cNvSpPr/>
            <p:nvPr/>
          </p:nvSpPr>
          <p:spPr>
            <a:xfrm>
              <a:off x="3581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3581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6367" y="3706367"/>
              <a:ext cx="252984" cy="252984"/>
            </a:xfrm>
            <a:prstGeom prst="rect">
              <a:avLst/>
            </a:prstGeom>
          </p:spPr>
        </p:pic>
        <p:sp>
          <p:nvSpPr>
            <p:cNvPr id="99" name="object 99" descr=""/>
            <p:cNvSpPr/>
            <p:nvPr/>
          </p:nvSpPr>
          <p:spPr>
            <a:xfrm>
              <a:off x="3733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37338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8767" y="3706367"/>
              <a:ext cx="252984" cy="252984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3886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3886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1167" y="3706367"/>
              <a:ext cx="252984" cy="252984"/>
            </a:xfrm>
            <a:prstGeom prst="rect">
              <a:avLst/>
            </a:prstGeom>
          </p:spPr>
        </p:pic>
        <p:sp>
          <p:nvSpPr>
            <p:cNvPr id="105" name="object 105" descr=""/>
            <p:cNvSpPr/>
            <p:nvPr/>
          </p:nvSpPr>
          <p:spPr>
            <a:xfrm>
              <a:off x="4038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4038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3567" y="3706367"/>
              <a:ext cx="252984" cy="252984"/>
            </a:xfrm>
            <a:prstGeom prst="rect">
              <a:avLst/>
            </a:prstGeom>
          </p:spPr>
        </p:pic>
        <p:sp>
          <p:nvSpPr>
            <p:cNvPr id="108" name="object 108" descr=""/>
            <p:cNvSpPr/>
            <p:nvPr/>
          </p:nvSpPr>
          <p:spPr>
            <a:xfrm>
              <a:off x="4191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41910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15967" y="3706367"/>
              <a:ext cx="252984" cy="252984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4343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43434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0767" y="3706367"/>
              <a:ext cx="252984" cy="252984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4648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46482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3167" y="3706367"/>
              <a:ext cx="252984" cy="252984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4800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4800600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9" name="object 1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7968" y="3706367"/>
              <a:ext cx="252984" cy="252984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5105399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6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6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5105399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0575" y="3706367"/>
              <a:ext cx="252984" cy="252984"/>
            </a:xfrm>
            <a:prstGeom prst="rect">
              <a:avLst/>
            </a:prstGeom>
          </p:spPr>
        </p:pic>
        <p:sp>
          <p:nvSpPr>
            <p:cNvPr id="123" name="object 123" descr=""/>
            <p:cNvSpPr/>
            <p:nvPr/>
          </p:nvSpPr>
          <p:spPr>
            <a:xfrm>
              <a:off x="53980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82295" y="0"/>
                  </a:moveTo>
                  <a:lnTo>
                    <a:pt x="50262" y="6467"/>
                  </a:lnTo>
                  <a:lnTo>
                    <a:pt x="24103" y="24103"/>
                  </a:lnTo>
                  <a:lnTo>
                    <a:pt x="6467" y="50262"/>
                  </a:lnTo>
                  <a:lnTo>
                    <a:pt x="0" y="82295"/>
                  </a:lnTo>
                  <a:lnTo>
                    <a:pt x="6467" y="114329"/>
                  </a:lnTo>
                  <a:lnTo>
                    <a:pt x="24103" y="140488"/>
                  </a:lnTo>
                  <a:lnTo>
                    <a:pt x="50262" y="158124"/>
                  </a:lnTo>
                  <a:lnTo>
                    <a:pt x="82295" y="164592"/>
                  </a:lnTo>
                  <a:lnTo>
                    <a:pt x="114329" y="158124"/>
                  </a:lnTo>
                  <a:lnTo>
                    <a:pt x="140488" y="140488"/>
                  </a:lnTo>
                  <a:lnTo>
                    <a:pt x="158124" y="114329"/>
                  </a:lnTo>
                  <a:lnTo>
                    <a:pt x="164591" y="82295"/>
                  </a:lnTo>
                  <a:lnTo>
                    <a:pt x="158124" y="50262"/>
                  </a:lnTo>
                  <a:lnTo>
                    <a:pt x="140488" y="24103"/>
                  </a:lnTo>
                  <a:lnTo>
                    <a:pt x="114329" y="6467"/>
                  </a:lnTo>
                  <a:lnTo>
                    <a:pt x="822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5398007" y="3733799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0" y="82296"/>
                  </a:moveTo>
                  <a:lnTo>
                    <a:pt x="6467" y="50262"/>
                  </a:lnTo>
                  <a:lnTo>
                    <a:pt x="24103" y="24103"/>
                  </a:lnTo>
                  <a:lnTo>
                    <a:pt x="50262" y="6467"/>
                  </a:lnTo>
                  <a:lnTo>
                    <a:pt x="82296" y="0"/>
                  </a:lnTo>
                  <a:lnTo>
                    <a:pt x="114329" y="6467"/>
                  </a:lnTo>
                  <a:lnTo>
                    <a:pt x="140488" y="24103"/>
                  </a:lnTo>
                  <a:lnTo>
                    <a:pt x="158124" y="50262"/>
                  </a:lnTo>
                  <a:lnTo>
                    <a:pt x="164592" y="82296"/>
                  </a:lnTo>
                  <a:lnTo>
                    <a:pt x="158124" y="114329"/>
                  </a:lnTo>
                  <a:lnTo>
                    <a:pt x="140488" y="140488"/>
                  </a:lnTo>
                  <a:lnTo>
                    <a:pt x="114329" y="158124"/>
                  </a:lnTo>
                  <a:lnTo>
                    <a:pt x="82296" y="164592"/>
                  </a:lnTo>
                  <a:lnTo>
                    <a:pt x="50262" y="158124"/>
                  </a:lnTo>
                  <a:lnTo>
                    <a:pt x="24103" y="140488"/>
                  </a:lnTo>
                  <a:lnTo>
                    <a:pt x="6467" y="114329"/>
                  </a:lnTo>
                  <a:lnTo>
                    <a:pt x="0" y="8229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 descr=""/>
          <p:cNvSpPr txBox="1"/>
          <p:nvPr/>
        </p:nvSpPr>
        <p:spPr>
          <a:xfrm>
            <a:off x="1704837" y="2370835"/>
            <a:ext cx="4813935" cy="1141095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ctr" marL="37465" marR="30480">
              <a:lnSpc>
                <a:spcPts val="2110"/>
              </a:lnSpc>
              <a:spcBef>
                <a:spcPts val="210"/>
              </a:spcBef>
            </a:pP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Multiply</a:t>
            </a:r>
            <a:r>
              <a:rPr dirty="0" sz="1800" spc="-3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by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loading</a:t>
            </a:r>
            <a:r>
              <a:rPr dirty="0" sz="1800" spc="-3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vector</a:t>
            </a:r>
            <a:r>
              <a:rPr dirty="0" sz="1800" spc="-2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project</a:t>
            </a:r>
            <a:r>
              <a:rPr dirty="0" sz="1800" spc="-3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36F"/>
                </a:solidFill>
                <a:latin typeface="Arial"/>
                <a:cs typeface="Arial"/>
              </a:rPr>
              <a:t>(“smoosh”)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each</a:t>
            </a:r>
            <a:r>
              <a:rPr dirty="0" sz="1800" spc="-4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observation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onto</a:t>
            </a:r>
            <a:r>
              <a:rPr dirty="0" sz="1800" spc="-3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336F"/>
                </a:solidFill>
                <a:latin typeface="Arial"/>
                <a:cs typeface="Arial"/>
              </a:rPr>
              <a:t>line:</a:t>
            </a:r>
            <a:endParaRPr sz="1800">
              <a:latin typeface="Arial"/>
              <a:cs typeface="Arial"/>
            </a:endParaRPr>
          </a:p>
          <a:p>
            <a:pPr algn="ctr" marL="48895">
              <a:lnSpc>
                <a:spcPct val="100000"/>
              </a:lnSpc>
              <a:spcBef>
                <a:spcPts val="1575"/>
              </a:spcBef>
            </a:pPr>
            <a:r>
              <a:rPr dirty="0" baseline="11574" sz="3600" spc="195">
                <a:solidFill>
                  <a:srgbClr val="00336F"/>
                </a:solidFill>
                <a:latin typeface="Cambria Math"/>
                <a:cs typeface="Cambria Math"/>
              </a:rPr>
              <a:t>𝑧</a:t>
            </a:r>
            <a:r>
              <a:rPr dirty="0" sz="1800" spc="130">
                <a:solidFill>
                  <a:srgbClr val="00336F"/>
                </a:solidFill>
                <a:latin typeface="Cambria Math"/>
                <a:cs typeface="Cambria Math"/>
              </a:rPr>
              <a:t>')</a:t>
            </a:r>
            <a:r>
              <a:rPr dirty="0" sz="1800" spc="340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baseline="11574" sz="3600">
                <a:solidFill>
                  <a:srgbClr val="00336F"/>
                </a:solidFill>
                <a:latin typeface="Cambria Math"/>
                <a:cs typeface="Cambria Math"/>
              </a:rPr>
              <a:t>=</a:t>
            </a:r>
            <a:r>
              <a:rPr dirty="0" baseline="11574" sz="3600" spc="202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baseline="11574" sz="3600" spc="247">
                <a:solidFill>
                  <a:srgbClr val="00336F"/>
                </a:solidFill>
                <a:latin typeface="Cambria Math"/>
                <a:cs typeface="Cambria Math"/>
              </a:rPr>
              <a:t>𝜙</a:t>
            </a:r>
            <a:r>
              <a:rPr dirty="0" sz="1800" spc="165">
                <a:solidFill>
                  <a:srgbClr val="00336F"/>
                </a:solidFill>
                <a:latin typeface="Cambria Math"/>
                <a:cs typeface="Cambria Math"/>
              </a:rPr>
              <a:t>))</a:t>
            </a:r>
            <a:r>
              <a:rPr dirty="0" baseline="11574" sz="3600" spc="247">
                <a:solidFill>
                  <a:srgbClr val="00336F"/>
                </a:solidFill>
                <a:latin typeface="Cambria Math"/>
                <a:cs typeface="Cambria Math"/>
              </a:rPr>
              <a:t>𝑥</a:t>
            </a:r>
            <a:r>
              <a:rPr dirty="0" sz="1800" spc="165">
                <a:solidFill>
                  <a:srgbClr val="00336F"/>
                </a:solidFill>
                <a:latin typeface="Cambria Math"/>
                <a:cs typeface="Cambria Math"/>
              </a:rPr>
              <a:t>')</a:t>
            </a:r>
            <a:r>
              <a:rPr dirty="0" sz="1800" spc="215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baseline="11574" sz="3600">
                <a:solidFill>
                  <a:srgbClr val="00336F"/>
                </a:solidFill>
                <a:latin typeface="Cambria Math"/>
                <a:cs typeface="Cambria Math"/>
              </a:rPr>
              <a:t>+ </a:t>
            </a:r>
            <a:r>
              <a:rPr dirty="0" baseline="11574" sz="3600" spc="450">
                <a:solidFill>
                  <a:srgbClr val="00336F"/>
                </a:solidFill>
                <a:latin typeface="Cambria Math"/>
                <a:cs typeface="Cambria Math"/>
              </a:rPr>
              <a:t>𝜙</a:t>
            </a:r>
            <a:r>
              <a:rPr dirty="0" sz="1800" spc="300">
                <a:solidFill>
                  <a:srgbClr val="00336F"/>
                </a:solidFill>
                <a:latin typeface="Cambria Math"/>
                <a:cs typeface="Cambria Math"/>
              </a:rPr>
              <a:t>,)</a:t>
            </a:r>
            <a:r>
              <a:rPr dirty="0" baseline="11574" sz="3600" spc="450">
                <a:solidFill>
                  <a:srgbClr val="00336F"/>
                </a:solidFill>
                <a:latin typeface="Cambria Math"/>
                <a:cs typeface="Cambria Math"/>
              </a:rPr>
              <a:t>𝑥</a:t>
            </a:r>
            <a:r>
              <a:rPr dirty="0" sz="1800" spc="300">
                <a:solidFill>
                  <a:srgbClr val="00336F"/>
                </a:solidFill>
                <a:latin typeface="Cambria Math"/>
                <a:cs typeface="Cambria Math"/>
              </a:rPr>
              <a:t>',</a:t>
            </a:r>
            <a:r>
              <a:rPr dirty="0" sz="1800" spc="210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baseline="11574" sz="3600">
                <a:solidFill>
                  <a:srgbClr val="00336F"/>
                </a:solidFill>
                <a:latin typeface="Cambria Math"/>
                <a:cs typeface="Cambria Math"/>
              </a:rPr>
              <a:t>+ ⋯</a:t>
            </a:r>
            <a:r>
              <a:rPr dirty="0" baseline="11574" sz="3600" spc="-195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baseline="11574" sz="3600">
                <a:solidFill>
                  <a:srgbClr val="00336F"/>
                </a:solidFill>
                <a:latin typeface="Cambria Math"/>
                <a:cs typeface="Cambria Math"/>
              </a:rPr>
              <a:t>+</a:t>
            </a:r>
            <a:r>
              <a:rPr dirty="0" baseline="11574" sz="3600" spc="-7">
                <a:solidFill>
                  <a:srgbClr val="00336F"/>
                </a:solidFill>
                <a:latin typeface="Cambria Math"/>
                <a:cs typeface="Cambria Math"/>
              </a:rPr>
              <a:t> </a:t>
            </a:r>
            <a:r>
              <a:rPr dirty="0" baseline="11574" sz="3600" spc="270">
                <a:solidFill>
                  <a:srgbClr val="00336F"/>
                </a:solidFill>
                <a:latin typeface="Cambria Math"/>
                <a:cs typeface="Cambria Math"/>
              </a:rPr>
              <a:t>𝜙</a:t>
            </a:r>
            <a:r>
              <a:rPr dirty="0" sz="1800" spc="180">
                <a:solidFill>
                  <a:srgbClr val="00336F"/>
                </a:solidFill>
                <a:latin typeface="Cambria Math"/>
                <a:cs typeface="Cambria Math"/>
              </a:rPr>
              <a:t>*)</a:t>
            </a:r>
            <a:r>
              <a:rPr dirty="0" baseline="11574" sz="3600" spc="270">
                <a:solidFill>
                  <a:srgbClr val="00336F"/>
                </a:solidFill>
                <a:latin typeface="Cambria Math"/>
                <a:cs typeface="Cambria Math"/>
              </a:rPr>
              <a:t>𝑥</a:t>
            </a:r>
            <a:r>
              <a:rPr dirty="0" sz="1800" spc="180">
                <a:solidFill>
                  <a:srgbClr val="00336F"/>
                </a:solidFill>
                <a:latin typeface="Cambria Math"/>
                <a:cs typeface="Cambria Math"/>
              </a:rPr>
              <a:t>'*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2250953" y="4376420"/>
            <a:ext cx="3670935" cy="56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These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values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are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called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336F"/>
                </a:solidFill>
                <a:latin typeface="Arial"/>
                <a:cs typeface="Arial"/>
              </a:rPr>
              <a:t>scores</a:t>
            </a:r>
            <a:endParaRPr sz="1800">
              <a:latin typeface="Arial"/>
              <a:cs typeface="Arial"/>
            </a:endParaRPr>
          </a:p>
          <a:p>
            <a:pPr algn="ctr" marL="62865">
              <a:lnSpc>
                <a:spcPts val="2125"/>
              </a:lnSpc>
            </a:pP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of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1</a:t>
            </a:r>
            <a:r>
              <a:rPr dirty="0" baseline="23148" sz="1800">
                <a:solidFill>
                  <a:srgbClr val="00336F"/>
                </a:solidFill>
                <a:latin typeface="Arial"/>
                <a:cs typeface="Arial"/>
              </a:rPr>
              <a:t>st</a:t>
            </a:r>
            <a:r>
              <a:rPr dirty="0" baseline="23148" sz="1800" spc="225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36F"/>
                </a:solidFill>
                <a:latin typeface="Arial"/>
                <a:cs typeface="Arial"/>
              </a:rPr>
              <a:t>principal</a:t>
            </a:r>
            <a:r>
              <a:rPr dirty="0" sz="1800" spc="-20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36F"/>
                </a:solidFill>
                <a:latin typeface="Arial"/>
                <a:cs typeface="Arial"/>
              </a:rPr>
              <a:t>component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7" name="object 127" descr=""/>
          <p:cNvSpPr/>
          <p:nvPr/>
        </p:nvSpPr>
        <p:spPr>
          <a:xfrm>
            <a:off x="2362200" y="4038600"/>
            <a:ext cx="3505200" cy="228600"/>
          </a:xfrm>
          <a:custGeom>
            <a:avLst/>
            <a:gdLst/>
            <a:ahLst/>
            <a:cxnLst/>
            <a:rect l="l" t="t" r="r" b="b"/>
            <a:pathLst>
              <a:path w="3505200" h="228600">
                <a:moveTo>
                  <a:pt x="3505200" y="0"/>
                </a:moveTo>
                <a:lnTo>
                  <a:pt x="3504228" y="72255"/>
                </a:lnTo>
                <a:lnTo>
                  <a:pt x="3501524" y="135008"/>
                </a:lnTo>
                <a:lnTo>
                  <a:pt x="3497401" y="184493"/>
                </a:lnTo>
                <a:lnTo>
                  <a:pt x="3486152" y="228600"/>
                </a:lnTo>
                <a:lnTo>
                  <a:pt x="19047" y="228600"/>
                </a:lnTo>
                <a:lnTo>
                  <a:pt x="13027" y="216945"/>
                </a:lnTo>
                <a:lnTo>
                  <a:pt x="7798" y="184493"/>
                </a:lnTo>
                <a:lnTo>
                  <a:pt x="3675" y="135008"/>
                </a:lnTo>
                <a:lnTo>
                  <a:pt x="971" y="72255"/>
                </a:lnTo>
                <a:lnTo>
                  <a:pt x="0" y="0"/>
                </a:lnTo>
              </a:path>
            </a:pathLst>
          </a:custGeom>
          <a:ln w="57150">
            <a:solidFill>
              <a:srgbClr val="00336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Additional</a:t>
            </a:r>
            <a:r>
              <a:rPr dirty="0" spc="-185"/>
              <a:t> </a:t>
            </a:r>
            <a:r>
              <a:rPr dirty="0" spc="-95"/>
              <a:t>principal</a:t>
            </a:r>
            <a:r>
              <a:rPr dirty="0" spc="-180"/>
              <a:t> </a:t>
            </a:r>
            <a:r>
              <a:rPr dirty="0" spc="-95"/>
              <a:t>components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97840" y="1621028"/>
            <a:ext cx="7767955" cy="335089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232410" marR="807720" indent="-181610">
              <a:lnSpc>
                <a:spcPts val="2780"/>
              </a:lnSpc>
              <a:spcBef>
                <a:spcPts val="27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233679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2</a:t>
            </a:r>
            <a:r>
              <a:rPr dirty="0" baseline="24305" sz="2400" b="1">
                <a:solidFill>
                  <a:srgbClr val="003470"/>
                </a:solidFill>
                <a:latin typeface="Arial"/>
                <a:cs typeface="Arial"/>
              </a:rPr>
              <a:t>nd</a:t>
            </a:r>
            <a:r>
              <a:rPr dirty="0" baseline="24305" sz="2400" spc="254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principal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component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normalized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linear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combination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 algn="ctr" marL="354965">
              <a:lnSpc>
                <a:spcPct val="100000"/>
              </a:lnSpc>
              <a:spcBef>
                <a:spcPts val="1550"/>
              </a:spcBef>
              <a:tabLst>
                <a:tab pos="885825" algn="l"/>
              </a:tabLst>
            </a:pPr>
            <a:r>
              <a:rPr dirty="0" sz="3200" spc="130">
                <a:solidFill>
                  <a:srgbClr val="003470"/>
                </a:solidFill>
                <a:latin typeface="Cambria Math"/>
                <a:cs typeface="Cambria Math"/>
              </a:rPr>
              <a:t>𝑍</a:t>
            </a:r>
            <a:r>
              <a:rPr dirty="0" baseline="-15700" sz="3450" spc="195">
                <a:solidFill>
                  <a:srgbClr val="003470"/>
                </a:solidFill>
                <a:latin typeface="Cambria Math"/>
                <a:cs typeface="Cambria Math"/>
              </a:rPr>
              <a:t>"</a:t>
            </a:r>
            <a:r>
              <a:rPr dirty="0" baseline="-15700" sz="3450">
                <a:solidFill>
                  <a:srgbClr val="003470"/>
                </a:solidFill>
                <a:latin typeface="Cambria Math"/>
                <a:cs typeface="Cambria Math"/>
              </a:rPr>
              <a:t>	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=</a:t>
            </a:r>
            <a:r>
              <a:rPr dirty="0" sz="3200" spc="18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 spc="315">
                <a:solidFill>
                  <a:srgbClr val="00347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472">
                <a:solidFill>
                  <a:srgbClr val="003470"/>
                </a:solidFill>
                <a:latin typeface="Cambria Math"/>
                <a:cs typeface="Cambria Math"/>
              </a:rPr>
              <a:t>!"</a:t>
            </a:r>
            <a:r>
              <a:rPr dirty="0" sz="3200" spc="315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5700" sz="3450" spc="472">
                <a:solidFill>
                  <a:srgbClr val="003470"/>
                </a:solidFill>
                <a:latin typeface="Cambria Math"/>
                <a:cs typeface="Cambria Math"/>
              </a:rPr>
              <a:t>!</a:t>
            </a:r>
            <a:r>
              <a:rPr dirty="0" baseline="-15700" sz="3450" spc="547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r>
              <a:rPr dirty="0" sz="3200" spc="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 spc="250">
                <a:solidFill>
                  <a:srgbClr val="00347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375">
                <a:solidFill>
                  <a:srgbClr val="003470"/>
                </a:solidFill>
                <a:latin typeface="Cambria Math"/>
                <a:cs typeface="Cambria Math"/>
              </a:rPr>
              <a:t>""</a:t>
            </a:r>
            <a:r>
              <a:rPr dirty="0" sz="3200" spc="250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5700" sz="3450" spc="375">
                <a:solidFill>
                  <a:srgbClr val="003470"/>
                </a:solidFill>
                <a:latin typeface="Cambria Math"/>
                <a:cs typeface="Cambria Math"/>
              </a:rPr>
              <a:t>"</a:t>
            </a:r>
            <a:r>
              <a:rPr dirty="0" baseline="-15700" sz="3450" spc="547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r>
              <a:rPr dirty="0" sz="3200" spc="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⋯</a:t>
            </a:r>
            <a:r>
              <a:rPr dirty="0" sz="3200" spc="-17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>
                <a:solidFill>
                  <a:srgbClr val="003470"/>
                </a:solidFill>
                <a:latin typeface="Cambria Math"/>
                <a:cs typeface="Cambria Math"/>
              </a:rPr>
              <a:t>+</a:t>
            </a:r>
            <a:r>
              <a:rPr dirty="0" sz="3200" spc="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3200" spc="270">
                <a:solidFill>
                  <a:srgbClr val="003470"/>
                </a:solidFill>
                <a:latin typeface="Cambria Math"/>
                <a:cs typeface="Cambria Math"/>
              </a:rPr>
              <a:t>𝜙</a:t>
            </a:r>
            <a:r>
              <a:rPr dirty="0" baseline="-15700" sz="3450" spc="405">
                <a:solidFill>
                  <a:srgbClr val="003470"/>
                </a:solidFill>
                <a:latin typeface="Cambria Math"/>
                <a:cs typeface="Cambria Math"/>
              </a:rPr>
              <a:t>)"</a:t>
            </a:r>
            <a:r>
              <a:rPr dirty="0" sz="3200" spc="270">
                <a:solidFill>
                  <a:srgbClr val="003470"/>
                </a:solidFill>
                <a:latin typeface="Cambria Math"/>
                <a:cs typeface="Cambria Math"/>
              </a:rPr>
              <a:t>𝑋</a:t>
            </a:r>
            <a:r>
              <a:rPr dirty="0" baseline="-15700" sz="3450" spc="405">
                <a:solidFill>
                  <a:srgbClr val="003470"/>
                </a:solidFill>
                <a:latin typeface="Cambria Math"/>
                <a:cs typeface="Cambria Math"/>
              </a:rPr>
              <a:t>)</a:t>
            </a:r>
            <a:endParaRPr baseline="-15700" sz="3450">
              <a:latin typeface="Cambria Math"/>
              <a:cs typeface="Cambria Math"/>
            </a:endParaRPr>
          </a:p>
          <a:p>
            <a:pPr marL="222250" marR="43180">
              <a:lnSpc>
                <a:spcPts val="2690"/>
              </a:lnSpc>
              <a:spcBef>
                <a:spcPts val="23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maximal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variance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linear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combinations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uncorrelated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003470"/>
                </a:solidFill>
                <a:latin typeface="Times New Roman"/>
                <a:cs typeface="Times New Roman"/>
              </a:rPr>
              <a:t>Z</a:t>
            </a:r>
            <a:r>
              <a:rPr dirty="0" baseline="-17361" sz="2400" i="1">
                <a:solidFill>
                  <a:srgbClr val="003470"/>
                </a:solidFill>
                <a:latin typeface="Times New Roman"/>
                <a:cs typeface="Times New Roman"/>
              </a:rPr>
              <a:t>1</a:t>
            </a:r>
            <a:r>
              <a:rPr dirty="0" baseline="-17361" sz="2400" spc="532" i="1">
                <a:solidFill>
                  <a:srgbClr val="00347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(why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does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matter?)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14"/>
              </a:spcBef>
            </a:pPr>
            <a:endParaRPr sz="2400">
              <a:latin typeface="Arial"/>
              <a:cs typeface="Arial"/>
            </a:endParaRPr>
          </a:p>
          <a:p>
            <a:pPr marL="220979" indent="-170180">
              <a:lnSpc>
                <a:spcPct val="100000"/>
              </a:lnSpc>
              <a:spcBef>
                <a:spcPts val="5"/>
              </a:spcBef>
              <a:buClr>
                <a:srgbClr val="93A299"/>
              </a:buClr>
              <a:buSzPct val="83333"/>
              <a:buChar char="•"/>
              <a:tabLst>
                <a:tab pos="220979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Fun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fact: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650620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5"/>
              <a:t>T-</a:t>
            </a:r>
            <a:r>
              <a:rPr dirty="0" spc="-90"/>
              <a:t>minus</a:t>
            </a:r>
            <a:r>
              <a:rPr dirty="0" spc="-185"/>
              <a:t> </a:t>
            </a:r>
            <a:r>
              <a:rPr dirty="0"/>
              <a:t>5</a:t>
            </a:r>
            <a:r>
              <a:rPr dirty="0" spc="-180"/>
              <a:t> </a:t>
            </a:r>
            <a:r>
              <a:rPr dirty="0" spc="-90"/>
              <a:t>weeks</a:t>
            </a:r>
            <a:r>
              <a:rPr dirty="0" spc="-180"/>
              <a:t> </a:t>
            </a:r>
            <a:r>
              <a:rPr dirty="0" spc="-55"/>
              <a:t>to</a:t>
            </a:r>
            <a:r>
              <a:rPr dirty="0" spc="-180"/>
              <a:t> </a:t>
            </a:r>
            <a:r>
              <a:rPr dirty="0" spc="-70"/>
              <a:t>go:</a:t>
            </a:r>
            <a:r>
              <a:rPr dirty="0" spc="-185"/>
              <a:t> </a:t>
            </a:r>
            <a:r>
              <a:rPr dirty="0" spc="-105"/>
              <a:t>let’s</a:t>
            </a:r>
            <a:r>
              <a:rPr dirty="0" spc="-180"/>
              <a:t> </a:t>
            </a:r>
            <a:r>
              <a:rPr dirty="0" spc="-55"/>
              <a:t>recap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06424" y="1209675"/>
            <a:ext cx="3370579" cy="2533650"/>
            <a:chOff x="906424" y="1209675"/>
            <a:chExt cx="3370579" cy="25336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949" y="1219200"/>
              <a:ext cx="3351250" cy="250108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11186" y="1214437"/>
              <a:ext cx="3361054" cy="2524125"/>
            </a:xfrm>
            <a:custGeom>
              <a:avLst/>
              <a:gdLst/>
              <a:ahLst/>
              <a:cxnLst/>
              <a:rect l="l" t="t" r="r" b="b"/>
              <a:pathLst>
                <a:path w="3361054" h="2524125">
                  <a:moveTo>
                    <a:pt x="0" y="0"/>
                  </a:moveTo>
                  <a:lnTo>
                    <a:pt x="3360776" y="0"/>
                  </a:lnTo>
                  <a:lnTo>
                    <a:pt x="3360776" y="2524124"/>
                  </a:lnTo>
                  <a:lnTo>
                    <a:pt x="0" y="25241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4562475" y="1209675"/>
            <a:ext cx="3370579" cy="2533650"/>
            <a:chOff x="4562475" y="1209675"/>
            <a:chExt cx="3370579" cy="253365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9" y="1219200"/>
              <a:ext cx="3351249" cy="251460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567237" y="1214437"/>
              <a:ext cx="3361054" cy="2524125"/>
            </a:xfrm>
            <a:custGeom>
              <a:avLst/>
              <a:gdLst/>
              <a:ahLst/>
              <a:cxnLst/>
              <a:rect l="l" t="t" r="r" b="b"/>
              <a:pathLst>
                <a:path w="3361054" h="2524125">
                  <a:moveTo>
                    <a:pt x="0" y="0"/>
                  </a:moveTo>
                  <a:lnTo>
                    <a:pt x="3360774" y="0"/>
                  </a:lnTo>
                  <a:lnTo>
                    <a:pt x="3360774" y="2524124"/>
                  </a:lnTo>
                  <a:lnTo>
                    <a:pt x="0" y="25241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906423" y="3952875"/>
            <a:ext cx="3370579" cy="2533650"/>
            <a:chOff x="906423" y="3952875"/>
            <a:chExt cx="3370579" cy="253365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947" y="3962399"/>
              <a:ext cx="3351249" cy="220703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11185" y="3957637"/>
              <a:ext cx="3361054" cy="2524125"/>
            </a:xfrm>
            <a:custGeom>
              <a:avLst/>
              <a:gdLst/>
              <a:ahLst/>
              <a:cxnLst/>
              <a:rect l="l" t="t" r="r" b="b"/>
              <a:pathLst>
                <a:path w="3361054" h="2524125">
                  <a:moveTo>
                    <a:pt x="0" y="0"/>
                  </a:moveTo>
                  <a:lnTo>
                    <a:pt x="3360774" y="0"/>
                  </a:lnTo>
                  <a:lnTo>
                    <a:pt x="3360774" y="2524125"/>
                  </a:lnTo>
                  <a:lnTo>
                    <a:pt x="0" y="25241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4562475" y="3959801"/>
            <a:ext cx="3370579" cy="2533650"/>
            <a:chOff x="4562475" y="3959801"/>
            <a:chExt cx="3370579" cy="25336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999" y="3969327"/>
              <a:ext cx="3351249" cy="247404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567237" y="3964564"/>
              <a:ext cx="3361054" cy="2524125"/>
            </a:xfrm>
            <a:custGeom>
              <a:avLst/>
              <a:gdLst/>
              <a:ahLst/>
              <a:cxnLst/>
              <a:rect l="l" t="t" r="r" b="b"/>
              <a:pathLst>
                <a:path w="3361054" h="2524125">
                  <a:moveTo>
                    <a:pt x="0" y="0"/>
                  </a:moveTo>
                  <a:lnTo>
                    <a:pt x="3360774" y="0"/>
                  </a:lnTo>
                  <a:lnTo>
                    <a:pt x="3360774" y="2524124"/>
                  </a:lnTo>
                  <a:lnTo>
                    <a:pt x="0" y="25241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999863" y="1429133"/>
            <a:ext cx="5144770" cy="4716780"/>
            <a:chOff x="1999863" y="1429133"/>
            <a:chExt cx="5144770" cy="47167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863" y="1429133"/>
              <a:ext cx="5144272" cy="471632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124200" y="2438400"/>
              <a:ext cx="2514600" cy="3429000"/>
            </a:xfrm>
            <a:custGeom>
              <a:avLst/>
              <a:gdLst/>
              <a:ahLst/>
              <a:cxnLst/>
              <a:rect l="l" t="t" r="r" b="b"/>
              <a:pathLst>
                <a:path w="2514600" h="3429000">
                  <a:moveTo>
                    <a:pt x="32260" y="3240047"/>
                  </a:moveTo>
                  <a:lnTo>
                    <a:pt x="0" y="3428999"/>
                  </a:lnTo>
                  <a:lnTo>
                    <a:pt x="170517" y="3341436"/>
                  </a:lnTo>
                  <a:lnTo>
                    <a:pt x="155857" y="3330685"/>
                  </a:lnTo>
                  <a:lnTo>
                    <a:pt x="107532" y="3330685"/>
                  </a:lnTo>
                  <a:lnTo>
                    <a:pt x="61446" y="3296889"/>
                  </a:lnTo>
                  <a:lnTo>
                    <a:pt x="78346" y="3273843"/>
                  </a:lnTo>
                  <a:lnTo>
                    <a:pt x="32260" y="3240047"/>
                  </a:lnTo>
                  <a:close/>
                </a:path>
                <a:path w="2514600" h="3429000">
                  <a:moveTo>
                    <a:pt x="78346" y="3273843"/>
                  </a:moveTo>
                  <a:lnTo>
                    <a:pt x="61446" y="3296889"/>
                  </a:lnTo>
                  <a:lnTo>
                    <a:pt x="107532" y="3330685"/>
                  </a:lnTo>
                  <a:lnTo>
                    <a:pt x="124432" y="3307639"/>
                  </a:lnTo>
                  <a:lnTo>
                    <a:pt x="78346" y="3273843"/>
                  </a:lnTo>
                  <a:close/>
                </a:path>
                <a:path w="2514600" h="3429000">
                  <a:moveTo>
                    <a:pt x="124432" y="3307639"/>
                  </a:moveTo>
                  <a:lnTo>
                    <a:pt x="107532" y="3330685"/>
                  </a:lnTo>
                  <a:lnTo>
                    <a:pt x="155857" y="3330685"/>
                  </a:lnTo>
                  <a:lnTo>
                    <a:pt x="124432" y="3307639"/>
                  </a:lnTo>
                  <a:close/>
                </a:path>
                <a:path w="2514600" h="3429000">
                  <a:moveTo>
                    <a:pt x="2390167" y="121360"/>
                  </a:moveTo>
                  <a:lnTo>
                    <a:pt x="78346" y="3273843"/>
                  </a:lnTo>
                  <a:lnTo>
                    <a:pt x="124432" y="3307639"/>
                  </a:lnTo>
                  <a:lnTo>
                    <a:pt x="2436253" y="155156"/>
                  </a:lnTo>
                  <a:lnTo>
                    <a:pt x="2390167" y="121360"/>
                  </a:lnTo>
                  <a:close/>
                </a:path>
                <a:path w="2514600" h="3429000">
                  <a:moveTo>
                    <a:pt x="2497814" y="98314"/>
                  </a:moveTo>
                  <a:lnTo>
                    <a:pt x="2407067" y="98314"/>
                  </a:lnTo>
                  <a:lnTo>
                    <a:pt x="2453153" y="132110"/>
                  </a:lnTo>
                  <a:lnTo>
                    <a:pt x="2436253" y="155156"/>
                  </a:lnTo>
                  <a:lnTo>
                    <a:pt x="2482339" y="188953"/>
                  </a:lnTo>
                  <a:lnTo>
                    <a:pt x="2497814" y="98314"/>
                  </a:lnTo>
                  <a:close/>
                </a:path>
                <a:path w="2514600" h="3429000">
                  <a:moveTo>
                    <a:pt x="2407067" y="98314"/>
                  </a:moveTo>
                  <a:lnTo>
                    <a:pt x="2390167" y="121360"/>
                  </a:lnTo>
                  <a:lnTo>
                    <a:pt x="2436253" y="155156"/>
                  </a:lnTo>
                  <a:lnTo>
                    <a:pt x="2453153" y="132110"/>
                  </a:lnTo>
                  <a:lnTo>
                    <a:pt x="2407067" y="98314"/>
                  </a:lnTo>
                  <a:close/>
                </a:path>
                <a:path w="2514600" h="3429000">
                  <a:moveTo>
                    <a:pt x="2514600" y="0"/>
                  </a:moveTo>
                  <a:lnTo>
                    <a:pt x="2344082" y="87563"/>
                  </a:lnTo>
                  <a:lnTo>
                    <a:pt x="2390167" y="121360"/>
                  </a:lnTo>
                  <a:lnTo>
                    <a:pt x="2407067" y="98314"/>
                  </a:lnTo>
                  <a:lnTo>
                    <a:pt x="2497814" y="98314"/>
                  </a:lnTo>
                  <a:lnTo>
                    <a:pt x="2514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Principal</a:t>
            </a:r>
            <a:r>
              <a:rPr dirty="0" spc="-185"/>
              <a:t> </a:t>
            </a:r>
            <a:r>
              <a:rPr dirty="0" spc="-95"/>
              <a:t>components</a:t>
            </a:r>
            <a:r>
              <a:rPr dirty="0" spc="-190"/>
              <a:t> </a:t>
            </a:r>
            <a:r>
              <a:rPr dirty="0" spc="-75"/>
              <a:t>are</a:t>
            </a:r>
            <a:r>
              <a:rPr dirty="0" spc="-185"/>
              <a:t> </a:t>
            </a:r>
            <a:r>
              <a:rPr dirty="0" spc="-90"/>
              <a:t>orthogonal</a:t>
            </a:r>
          </a:p>
        </p:txBody>
      </p:sp>
      <p:sp>
        <p:nvSpPr>
          <p:cNvPr id="6" name="object 6" descr=""/>
          <p:cNvSpPr txBox="1"/>
          <p:nvPr/>
        </p:nvSpPr>
        <p:spPr>
          <a:xfrm rot="2220000">
            <a:off x="5069587" y="1382517"/>
            <a:ext cx="287104" cy="2527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9"/>
              </a:lnSpc>
            </a:pPr>
            <a:r>
              <a:rPr dirty="0" sz="1800" spc="-50" b="1">
                <a:solidFill>
                  <a:srgbClr val="00336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2220000">
            <a:off x="5233101" y="1491282"/>
            <a:ext cx="254878" cy="1682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 spc="-25" b="1">
                <a:solidFill>
                  <a:srgbClr val="00336F"/>
                </a:solidFill>
                <a:latin typeface="Arial"/>
                <a:cs typeface="Arial"/>
              </a:rPr>
              <a:t>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2220000">
            <a:off x="5291380" y="2059963"/>
            <a:ext cx="1555494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0"/>
              </a:lnSpc>
            </a:pPr>
            <a:r>
              <a:rPr dirty="0" baseline="1543" sz="2700" b="1">
                <a:solidFill>
                  <a:srgbClr val="00336F"/>
                </a:solidFill>
                <a:latin typeface="Arial"/>
                <a:cs typeface="Arial"/>
              </a:rPr>
              <a:t>most</a:t>
            </a:r>
            <a:r>
              <a:rPr dirty="0" baseline="1543" sz="2700" spc="-44" b="1">
                <a:solidFill>
                  <a:srgbClr val="00336F"/>
                </a:solidFill>
                <a:latin typeface="Arial"/>
                <a:cs typeface="Arial"/>
              </a:rPr>
              <a:t> </a:t>
            </a:r>
            <a:r>
              <a:rPr dirty="0" baseline="1543" sz="2700" spc="-15" b="1">
                <a:solidFill>
                  <a:srgbClr val="00336F"/>
                </a:solidFill>
                <a:latin typeface="Arial"/>
                <a:cs typeface="Arial"/>
              </a:rPr>
              <a:t>varian</a:t>
            </a:r>
            <a:r>
              <a:rPr dirty="0" sz="1800" spc="-10" b="1">
                <a:solidFill>
                  <a:srgbClr val="00336F"/>
                </a:solidFill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81400" y="3429000"/>
            <a:ext cx="1676400" cy="1295400"/>
          </a:xfrm>
          <a:custGeom>
            <a:avLst/>
            <a:gdLst/>
            <a:ahLst/>
            <a:cxnLst/>
            <a:rect l="l" t="t" r="r" b="b"/>
            <a:pathLst>
              <a:path w="1676400" h="1295400">
                <a:moveTo>
                  <a:pt x="1523261" y="1213178"/>
                </a:moveTo>
                <a:lnTo>
                  <a:pt x="1488318" y="1258399"/>
                </a:lnTo>
                <a:lnTo>
                  <a:pt x="1676400" y="1295400"/>
                </a:lnTo>
                <a:lnTo>
                  <a:pt x="1645180" y="1230649"/>
                </a:lnTo>
                <a:lnTo>
                  <a:pt x="1545870" y="1230649"/>
                </a:lnTo>
                <a:lnTo>
                  <a:pt x="1523261" y="1213178"/>
                </a:lnTo>
                <a:close/>
              </a:path>
              <a:path w="1676400" h="1295400">
                <a:moveTo>
                  <a:pt x="1558206" y="1167956"/>
                </a:moveTo>
                <a:lnTo>
                  <a:pt x="1523261" y="1213178"/>
                </a:lnTo>
                <a:lnTo>
                  <a:pt x="1545870" y="1230649"/>
                </a:lnTo>
                <a:lnTo>
                  <a:pt x="1580814" y="1185426"/>
                </a:lnTo>
                <a:lnTo>
                  <a:pt x="1558206" y="1167956"/>
                </a:lnTo>
                <a:close/>
              </a:path>
              <a:path w="1676400" h="1295400">
                <a:moveTo>
                  <a:pt x="1593150" y="1122734"/>
                </a:moveTo>
                <a:lnTo>
                  <a:pt x="1558206" y="1167956"/>
                </a:lnTo>
                <a:lnTo>
                  <a:pt x="1580814" y="1185426"/>
                </a:lnTo>
                <a:lnTo>
                  <a:pt x="1545870" y="1230649"/>
                </a:lnTo>
                <a:lnTo>
                  <a:pt x="1645180" y="1230649"/>
                </a:lnTo>
                <a:lnTo>
                  <a:pt x="1593150" y="1122734"/>
                </a:lnTo>
                <a:close/>
              </a:path>
              <a:path w="1676400" h="1295400">
                <a:moveTo>
                  <a:pt x="153137" y="82221"/>
                </a:moveTo>
                <a:lnTo>
                  <a:pt x="118193" y="127443"/>
                </a:lnTo>
                <a:lnTo>
                  <a:pt x="1523261" y="1213178"/>
                </a:lnTo>
                <a:lnTo>
                  <a:pt x="1558206" y="1167956"/>
                </a:lnTo>
                <a:lnTo>
                  <a:pt x="153137" y="82221"/>
                </a:lnTo>
                <a:close/>
              </a:path>
              <a:path w="1676400" h="1295400">
                <a:moveTo>
                  <a:pt x="0" y="0"/>
                </a:moveTo>
                <a:lnTo>
                  <a:pt x="83249" y="172665"/>
                </a:lnTo>
                <a:lnTo>
                  <a:pt x="118193" y="127443"/>
                </a:lnTo>
                <a:lnTo>
                  <a:pt x="95582" y="109971"/>
                </a:lnTo>
                <a:lnTo>
                  <a:pt x="130526" y="64749"/>
                </a:lnTo>
                <a:lnTo>
                  <a:pt x="166639" y="64749"/>
                </a:lnTo>
                <a:lnTo>
                  <a:pt x="188081" y="37000"/>
                </a:lnTo>
                <a:lnTo>
                  <a:pt x="0" y="0"/>
                </a:lnTo>
                <a:close/>
              </a:path>
              <a:path w="1676400" h="1295400">
                <a:moveTo>
                  <a:pt x="130526" y="64749"/>
                </a:moveTo>
                <a:lnTo>
                  <a:pt x="95582" y="109971"/>
                </a:lnTo>
                <a:lnTo>
                  <a:pt x="118193" y="127443"/>
                </a:lnTo>
                <a:lnTo>
                  <a:pt x="153137" y="82221"/>
                </a:lnTo>
                <a:lnTo>
                  <a:pt x="130526" y="64749"/>
                </a:lnTo>
                <a:close/>
              </a:path>
              <a:path w="1676400" h="1295400">
                <a:moveTo>
                  <a:pt x="166639" y="64749"/>
                </a:moveTo>
                <a:lnTo>
                  <a:pt x="130526" y="64749"/>
                </a:lnTo>
                <a:lnTo>
                  <a:pt x="153137" y="82221"/>
                </a:lnTo>
                <a:lnTo>
                  <a:pt x="166639" y="64749"/>
                </a:lnTo>
                <a:close/>
              </a:path>
            </a:pathLst>
          </a:custGeom>
          <a:solidFill>
            <a:srgbClr val="A5392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-105"/>
              <a:t>Generating</a:t>
            </a:r>
            <a:r>
              <a:rPr dirty="0" sz="3200" spc="-145"/>
              <a:t> </a:t>
            </a:r>
            <a:r>
              <a:rPr dirty="0" sz="3200" spc="-105"/>
              <a:t>additional</a:t>
            </a:r>
            <a:r>
              <a:rPr dirty="0" sz="3200" spc="-140"/>
              <a:t> </a:t>
            </a:r>
            <a:r>
              <a:rPr dirty="0" sz="3200" spc="-100"/>
              <a:t>principal</a:t>
            </a:r>
            <a:r>
              <a:rPr dirty="0" sz="3200" spc="-140"/>
              <a:t> </a:t>
            </a:r>
            <a:r>
              <a:rPr dirty="0" sz="3200" spc="-85"/>
              <a:t>components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510540" y="1465580"/>
            <a:ext cx="7488555" cy="216154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2197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2197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Think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recursively</a:t>
            </a:r>
            <a:endParaRPr sz="2400">
              <a:latin typeface="Arial"/>
              <a:cs typeface="Arial"/>
            </a:endParaRPr>
          </a:p>
          <a:p>
            <a:pPr marL="2197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219710" algn="l"/>
              </a:tabLst>
            </a:pPr>
            <a:r>
              <a:rPr dirty="0" sz="2400" spc="-11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find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Cambria Math"/>
                <a:cs typeface="Cambria Math"/>
              </a:rPr>
              <a:t>𝑀</a:t>
            </a:r>
            <a:r>
              <a:rPr dirty="0" baseline="24305" sz="2400">
                <a:solidFill>
                  <a:srgbClr val="003470"/>
                </a:solidFill>
                <a:latin typeface="Cambria Math"/>
                <a:cs typeface="Cambria Math"/>
              </a:rPr>
              <a:t>𝑡ℎ</a:t>
            </a:r>
            <a:r>
              <a:rPr dirty="0" baseline="24305" sz="2400" spc="450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principal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component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.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.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lvl="1" marL="494030" indent="-182245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940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Find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first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Cambria Math"/>
                <a:cs typeface="Cambria Math"/>
              </a:rPr>
              <a:t>(𝑀</a:t>
            </a:r>
            <a:r>
              <a:rPr dirty="0" sz="2000" spc="2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3470"/>
                </a:solidFill>
                <a:latin typeface="Cambria Math"/>
                <a:cs typeface="Cambria Math"/>
              </a:rPr>
              <a:t>−</a:t>
            </a:r>
            <a:r>
              <a:rPr dirty="0" sz="2000" spc="-1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3470"/>
                </a:solidFill>
                <a:latin typeface="Cambria Math"/>
                <a:cs typeface="Cambria Math"/>
              </a:rPr>
              <a:t>1)</a:t>
            </a:r>
            <a:r>
              <a:rPr dirty="0" sz="2000" spc="-35">
                <a:solidFill>
                  <a:srgbClr val="003470"/>
                </a:solidFill>
                <a:latin typeface="Cambria Math"/>
                <a:cs typeface="Cambria Math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principal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components</a:t>
            </a:r>
            <a:endParaRPr sz="2000">
              <a:latin typeface="Arial"/>
              <a:cs typeface="Arial"/>
            </a:endParaRPr>
          </a:p>
          <a:p>
            <a:pPr lvl="1" marL="494030" indent="-182245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940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Subtract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projection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into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  <a:p>
            <a:pPr lvl="1" marL="494030" indent="-182245">
              <a:lnSpc>
                <a:spcPct val="100000"/>
              </a:lnSpc>
              <a:spcBef>
                <a:spcPts val="409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940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Maximize</a:t>
            </a:r>
            <a:r>
              <a:rPr dirty="0" sz="20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variance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remaining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003470"/>
                </a:solidFill>
                <a:latin typeface="Arial"/>
                <a:cs typeface="Arial"/>
              </a:rPr>
              <a:t>complementary</a:t>
            </a:r>
            <a:r>
              <a:rPr dirty="0" sz="2000" spc="-60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Example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7611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Sign-Language-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MNIST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(27,455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examples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26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letters)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550" y="2192437"/>
            <a:ext cx="6184900" cy="44196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Example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7611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Sign-Language-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MNIST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(27,455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examples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26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letters)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550" y="2192437"/>
            <a:ext cx="6184900" cy="441960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219200" y="3276600"/>
            <a:ext cx="6445250" cy="3364865"/>
          </a:xfrm>
          <a:custGeom>
            <a:avLst/>
            <a:gdLst/>
            <a:ahLst/>
            <a:cxnLst/>
            <a:rect l="l" t="t" r="r" b="b"/>
            <a:pathLst>
              <a:path w="6445250" h="3364865">
                <a:moveTo>
                  <a:pt x="6445250" y="0"/>
                </a:moveTo>
                <a:lnTo>
                  <a:pt x="4373816" y="0"/>
                </a:lnTo>
                <a:lnTo>
                  <a:pt x="4373816" y="1143000"/>
                </a:lnTo>
                <a:lnTo>
                  <a:pt x="0" y="1143000"/>
                </a:lnTo>
                <a:lnTo>
                  <a:pt x="0" y="3364382"/>
                </a:lnTo>
                <a:lnTo>
                  <a:pt x="4373816" y="3364382"/>
                </a:lnTo>
                <a:lnTo>
                  <a:pt x="4373816" y="3295167"/>
                </a:lnTo>
                <a:lnTo>
                  <a:pt x="6445250" y="3295167"/>
                </a:lnTo>
                <a:lnTo>
                  <a:pt x="6445250" y="0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204"/>
              <a:t> </a:t>
            </a:r>
            <a:r>
              <a:rPr dirty="0"/>
              <a:t>1</a:t>
            </a:r>
            <a:r>
              <a:rPr dirty="0" baseline="25462" sz="3600"/>
              <a:t>st</a:t>
            </a:r>
            <a:r>
              <a:rPr dirty="0" baseline="25462" sz="3600" spc="22"/>
              <a:t> </a:t>
            </a:r>
            <a:r>
              <a:rPr dirty="0" sz="3600" spc="-70"/>
              <a:t>two</a:t>
            </a:r>
            <a:r>
              <a:rPr dirty="0" sz="3600" spc="-204"/>
              <a:t> </a:t>
            </a:r>
            <a:r>
              <a:rPr dirty="0" sz="3600" spc="-25"/>
              <a:t>PCs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34439"/>
            <a:ext cx="8229600" cy="49377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204"/>
              <a:t> </a:t>
            </a:r>
            <a:r>
              <a:rPr dirty="0"/>
              <a:t>1</a:t>
            </a:r>
            <a:r>
              <a:rPr dirty="0" baseline="25462" sz="3600"/>
              <a:t>st</a:t>
            </a:r>
            <a:r>
              <a:rPr dirty="0" baseline="25462" sz="3600" spc="75"/>
              <a:t> </a:t>
            </a:r>
            <a:r>
              <a:rPr dirty="0" sz="3600" spc="-90"/>
              <a:t>three</a:t>
            </a:r>
            <a:r>
              <a:rPr dirty="0" sz="3600" spc="-204"/>
              <a:t> </a:t>
            </a:r>
            <a:r>
              <a:rPr dirty="0" sz="3600" spc="-25"/>
              <a:t>PCs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6135" y="1518919"/>
            <a:ext cx="8231961" cy="442467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1568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Potential</a:t>
            </a:r>
            <a:r>
              <a:rPr dirty="0" spc="-185"/>
              <a:t> </a:t>
            </a:r>
            <a:r>
              <a:rPr dirty="0" spc="-90"/>
              <a:t>issues</a:t>
            </a:r>
            <a:r>
              <a:rPr dirty="0" spc="-185"/>
              <a:t> </a:t>
            </a:r>
            <a:r>
              <a:rPr dirty="0" spc="-85"/>
              <a:t>with</a:t>
            </a:r>
            <a:r>
              <a:rPr dirty="0" spc="-185"/>
              <a:t> </a:t>
            </a:r>
            <a:r>
              <a:rPr dirty="0" spc="-70"/>
              <a:t>PCA?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18415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New</a:t>
            </a:r>
            <a:r>
              <a:rPr dirty="0" spc="-190"/>
              <a:t> </a:t>
            </a:r>
            <a:r>
              <a:rPr dirty="0" spc="-60"/>
              <a:t>idea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7780655" cy="2005964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3675" marR="5080" indent="-181610">
              <a:lnSpc>
                <a:spcPct val="100800"/>
              </a:lnSpc>
              <a:spcBef>
                <a:spcPts val="7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could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any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distance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metric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,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took</a:t>
            </a:r>
            <a:r>
              <a:rPr dirty="0" sz="24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003470"/>
                </a:solidFill>
                <a:latin typeface="Arial"/>
                <a:cs typeface="Arial"/>
              </a:rPr>
              <a:t>that </a:t>
            </a:r>
            <a:r>
              <a:rPr dirty="0" sz="2400" spc="-20" b="1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into</a:t>
            </a:r>
            <a:r>
              <a:rPr dirty="0" sz="24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account</a:t>
            </a:r>
            <a:r>
              <a:rPr dirty="0" sz="24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when</a:t>
            </a:r>
            <a:r>
              <a:rPr dirty="0" sz="24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finding</a:t>
            </a:r>
            <a:r>
              <a:rPr dirty="0" sz="24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24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dimensions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Goal: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preserve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hi-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dim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pairwise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distance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projection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“similar”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stuff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stays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close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together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409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“different”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stuff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move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apart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MDS</a:t>
            </a:r>
            <a:r>
              <a:rPr dirty="0" spc="-175"/>
              <a:t> </a:t>
            </a:r>
            <a:r>
              <a:rPr dirty="0" spc="-105"/>
              <a:t>(“Multidimensional</a:t>
            </a:r>
            <a:r>
              <a:rPr dirty="0" spc="-160"/>
              <a:t> </a:t>
            </a:r>
            <a:r>
              <a:rPr dirty="0" spc="-80"/>
              <a:t>Scaling”)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23240" y="1465580"/>
            <a:ext cx="8082915" cy="3726815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481965" indent="-456565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AutoNum type="arabicPeriod"/>
              <a:tabLst>
                <a:tab pos="4819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Choose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good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distance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metric</a:t>
            </a:r>
            <a:endParaRPr sz="2400">
              <a:latin typeface="Arial"/>
              <a:cs typeface="Arial"/>
            </a:endParaRPr>
          </a:p>
          <a:p>
            <a:pPr marL="481965" indent="-456565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AutoNum type="arabicPeriod"/>
              <a:tabLst>
                <a:tab pos="4819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Compute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pairwise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distance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matrix</a:t>
            </a:r>
            <a:endParaRPr sz="2400">
              <a:latin typeface="Arial"/>
              <a:cs typeface="Arial"/>
            </a:endParaRPr>
          </a:p>
          <a:p>
            <a:pPr marL="481965" indent="-456565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AutoNum type="arabicPeriod"/>
              <a:tabLst>
                <a:tab pos="4819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Find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2D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embedding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preserves</a:t>
            </a:r>
            <a:r>
              <a:rPr dirty="0" sz="2400" spc="-6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those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distances</a:t>
            </a:r>
            <a:endParaRPr sz="2400">
              <a:latin typeface="Arial"/>
              <a:cs typeface="Arial"/>
            </a:endParaRPr>
          </a:p>
          <a:p>
            <a:pPr marL="482600" marR="17780">
              <a:lnSpc>
                <a:spcPts val="1900"/>
              </a:lnSpc>
              <a:spcBef>
                <a:spcPts val="115"/>
              </a:spcBef>
            </a:pP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(the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distance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matrix</a:t>
            </a:r>
            <a:r>
              <a:rPr dirty="0" sz="16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kind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1600" spc="-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acts</a:t>
            </a:r>
            <a:r>
              <a:rPr dirty="0" sz="16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like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stress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 tensor,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so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think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MDS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kind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of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like</a:t>
            </a:r>
            <a:r>
              <a:rPr dirty="0" sz="16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16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“force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directed”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layout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but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without</a:t>
            </a:r>
            <a:r>
              <a:rPr dirty="0" sz="16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visible</a:t>
            </a:r>
            <a:r>
              <a:rPr dirty="0" sz="16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edges)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25"/>
              </a:spcBef>
            </a:pPr>
            <a:endParaRPr sz="1600">
              <a:latin typeface="Arial"/>
              <a:cs typeface="Arial"/>
            </a:endParaRPr>
          </a:p>
          <a:p>
            <a:pPr algn="ctr" marL="13335">
              <a:lnSpc>
                <a:spcPct val="100000"/>
              </a:lnSpc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Fun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(but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also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sad)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fact:</a:t>
            </a:r>
            <a:endParaRPr sz="2400">
              <a:latin typeface="Arial"/>
              <a:cs typeface="Arial"/>
            </a:endParaRPr>
          </a:p>
          <a:p>
            <a:pPr algn="ctr" marL="13335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PCA</a:t>
            </a:r>
            <a:r>
              <a:rPr dirty="0" sz="2400" spc="-1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just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special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case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MDS</a:t>
            </a:r>
            <a:endParaRPr sz="2400">
              <a:latin typeface="Arial"/>
              <a:cs typeface="Arial"/>
            </a:endParaRPr>
          </a:p>
          <a:p>
            <a:pPr algn="ctr" marL="12700">
              <a:lnSpc>
                <a:spcPct val="100000"/>
              </a:lnSpc>
              <a:spcBef>
                <a:spcPts val="35"/>
              </a:spcBef>
            </a:pP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(if</a:t>
            </a:r>
            <a:r>
              <a:rPr dirty="0" sz="16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Euclidean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distance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choose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dirty="0" baseline="25252" sz="1650">
                <a:solidFill>
                  <a:srgbClr val="003470"/>
                </a:solidFill>
                <a:latin typeface="Arial"/>
                <a:cs typeface="Arial"/>
              </a:rPr>
              <a:t>st</a:t>
            </a:r>
            <a:r>
              <a:rPr dirty="0" baseline="25252" sz="1650" spc="179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two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components)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67837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Potential</a:t>
            </a:r>
            <a:r>
              <a:rPr dirty="0" spc="-185"/>
              <a:t> </a:t>
            </a:r>
            <a:r>
              <a:rPr dirty="0" spc="-90"/>
              <a:t>issues</a:t>
            </a:r>
            <a:r>
              <a:rPr dirty="0" spc="-190"/>
              <a:t> </a:t>
            </a:r>
            <a:r>
              <a:rPr dirty="0" spc="-85"/>
              <a:t>with</a:t>
            </a:r>
            <a:r>
              <a:rPr dirty="0" spc="-190"/>
              <a:t> </a:t>
            </a:r>
            <a:r>
              <a:rPr dirty="0" spc="-90"/>
              <a:t>general</a:t>
            </a:r>
            <a:r>
              <a:rPr dirty="0" spc="-185"/>
              <a:t> </a:t>
            </a:r>
            <a:r>
              <a:rPr dirty="0" spc="-65"/>
              <a:t>MDS?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650620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5"/>
              <a:t>T-</a:t>
            </a:r>
            <a:r>
              <a:rPr dirty="0" spc="-90"/>
              <a:t>minus</a:t>
            </a:r>
            <a:r>
              <a:rPr dirty="0" spc="-185"/>
              <a:t> </a:t>
            </a:r>
            <a:r>
              <a:rPr dirty="0"/>
              <a:t>5</a:t>
            </a:r>
            <a:r>
              <a:rPr dirty="0" spc="-180"/>
              <a:t> </a:t>
            </a:r>
            <a:r>
              <a:rPr dirty="0" spc="-90"/>
              <a:t>weeks</a:t>
            </a:r>
            <a:r>
              <a:rPr dirty="0" spc="-180"/>
              <a:t> </a:t>
            </a:r>
            <a:r>
              <a:rPr dirty="0" spc="-55"/>
              <a:t>to</a:t>
            </a:r>
            <a:r>
              <a:rPr dirty="0" spc="-180"/>
              <a:t> </a:t>
            </a:r>
            <a:r>
              <a:rPr dirty="0" spc="-70"/>
              <a:t>go:</a:t>
            </a:r>
            <a:r>
              <a:rPr dirty="0" spc="-185"/>
              <a:t> </a:t>
            </a:r>
            <a:r>
              <a:rPr dirty="0" spc="-105"/>
              <a:t>let’s</a:t>
            </a:r>
            <a:r>
              <a:rPr dirty="0" spc="-180"/>
              <a:t> </a:t>
            </a:r>
            <a:r>
              <a:rPr dirty="0" spc="-55"/>
              <a:t>recap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06424" y="1209675"/>
            <a:ext cx="3370579" cy="2533650"/>
            <a:chOff x="906424" y="1209675"/>
            <a:chExt cx="3370579" cy="25336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949" y="1300316"/>
              <a:ext cx="3351249" cy="237940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11186" y="1214437"/>
              <a:ext cx="3361054" cy="2524125"/>
            </a:xfrm>
            <a:custGeom>
              <a:avLst/>
              <a:gdLst/>
              <a:ahLst/>
              <a:cxnLst/>
              <a:rect l="l" t="t" r="r" b="b"/>
              <a:pathLst>
                <a:path w="3361054" h="2524125">
                  <a:moveTo>
                    <a:pt x="0" y="0"/>
                  </a:moveTo>
                  <a:lnTo>
                    <a:pt x="3360774" y="0"/>
                  </a:lnTo>
                  <a:lnTo>
                    <a:pt x="3360774" y="2524124"/>
                  </a:lnTo>
                  <a:lnTo>
                    <a:pt x="0" y="25241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4562475" y="1209675"/>
            <a:ext cx="3370579" cy="2533650"/>
            <a:chOff x="4562475" y="1209675"/>
            <a:chExt cx="3370579" cy="253365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5965" y="1638311"/>
              <a:ext cx="3059132" cy="164029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567237" y="1214437"/>
              <a:ext cx="3361054" cy="2524125"/>
            </a:xfrm>
            <a:custGeom>
              <a:avLst/>
              <a:gdLst/>
              <a:ahLst/>
              <a:cxnLst/>
              <a:rect l="l" t="t" r="r" b="b"/>
              <a:pathLst>
                <a:path w="3361054" h="2524125">
                  <a:moveTo>
                    <a:pt x="0" y="0"/>
                  </a:moveTo>
                  <a:lnTo>
                    <a:pt x="3360774" y="0"/>
                  </a:lnTo>
                  <a:lnTo>
                    <a:pt x="3360774" y="2524124"/>
                  </a:lnTo>
                  <a:lnTo>
                    <a:pt x="0" y="25241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906423" y="3959801"/>
            <a:ext cx="3370579" cy="2533650"/>
            <a:chOff x="906423" y="3959801"/>
            <a:chExt cx="3370579" cy="253365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982" y="4352182"/>
              <a:ext cx="3118968" cy="174615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11185" y="3964564"/>
              <a:ext cx="3361054" cy="2524125"/>
            </a:xfrm>
            <a:custGeom>
              <a:avLst/>
              <a:gdLst/>
              <a:ahLst/>
              <a:cxnLst/>
              <a:rect l="l" t="t" r="r" b="b"/>
              <a:pathLst>
                <a:path w="3361054" h="2524125">
                  <a:moveTo>
                    <a:pt x="0" y="0"/>
                  </a:moveTo>
                  <a:lnTo>
                    <a:pt x="3360774" y="0"/>
                  </a:lnTo>
                  <a:lnTo>
                    <a:pt x="3360774" y="2524124"/>
                  </a:lnTo>
                  <a:lnTo>
                    <a:pt x="0" y="25241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4562475" y="3959801"/>
            <a:ext cx="3370579" cy="2533650"/>
            <a:chOff x="4562475" y="3959801"/>
            <a:chExt cx="3370579" cy="25336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9545" y="4226232"/>
              <a:ext cx="3253703" cy="210483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567237" y="3964564"/>
              <a:ext cx="3361054" cy="2524125"/>
            </a:xfrm>
            <a:custGeom>
              <a:avLst/>
              <a:gdLst/>
              <a:ahLst/>
              <a:cxnLst/>
              <a:rect l="l" t="t" r="r" b="b"/>
              <a:pathLst>
                <a:path w="3361054" h="2524125">
                  <a:moveTo>
                    <a:pt x="0" y="0"/>
                  </a:moveTo>
                  <a:lnTo>
                    <a:pt x="3360774" y="0"/>
                  </a:lnTo>
                  <a:lnTo>
                    <a:pt x="3360774" y="2524124"/>
                  </a:lnTo>
                  <a:lnTo>
                    <a:pt x="0" y="25241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36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t-</a:t>
            </a:r>
            <a:r>
              <a:rPr dirty="0" spc="-75"/>
              <a:t>SNE</a:t>
            </a:r>
            <a:r>
              <a:rPr dirty="0" spc="-114"/>
              <a:t> </a:t>
            </a:r>
            <a:r>
              <a:rPr dirty="0" sz="2800" spc="-114"/>
              <a:t>(t-</a:t>
            </a:r>
            <a:r>
              <a:rPr dirty="0" sz="2800" spc="-110"/>
              <a:t>Distributed</a:t>
            </a:r>
            <a:r>
              <a:rPr dirty="0" sz="2800" spc="-135"/>
              <a:t> </a:t>
            </a:r>
            <a:r>
              <a:rPr dirty="0" sz="2800" spc="-105"/>
              <a:t>Stochastic</a:t>
            </a:r>
            <a:r>
              <a:rPr dirty="0" sz="2800" spc="-135"/>
              <a:t> </a:t>
            </a:r>
            <a:r>
              <a:rPr dirty="0" sz="2800" spc="-105"/>
              <a:t>Neighbor</a:t>
            </a:r>
            <a:r>
              <a:rPr dirty="0" sz="2800" spc="-135"/>
              <a:t> </a:t>
            </a:r>
            <a:r>
              <a:rPr dirty="0" sz="2800" spc="-60"/>
              <a:t>Embedding)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7276465" cy="168148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Same</a:t>
            </a:r>
            <a:r>
              <a:rPr dirty="0" sz="2400" spc="-10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objective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preserve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pairwise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distances</a:t>
            </a:r>
            <a:endParaRPr sz="2400">
              <a:latin typeface="Arial"/>
              <a:cs typeface="Arial"/>
            </a:endParaRPr>
          </a:p>
          <a:p>
            <a:pPr marL="193675" marR="508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945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Different</a:t>
            </a:r>
            <a:r>
              <a:rPr dirty="0" sz="24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approach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instead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eigenanalysis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the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pairwise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distance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matrix,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field</a:t>
            </a:r>
            <a:r>
              <a:rPr dirty="0" sz="24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approximation</a:t>
            </a:r>
            <a:endParaRPr sz="240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  <a:spcBef>
                <a:spcPts val="35"/>
              </a:spcBef>
            </a:pP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(which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iterative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stochastic,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addition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nonparametric)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3610546"/>
            <a:ext cx="342900" cy="42870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1121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160"/>
              <a:t> </a:t>
            </a:r>
            <a:r>
              <a:rPr dirty="0" spc="-114"/>
              <a:t>t-</a:t>
            </a:r>
            <a:r>
              <a:rPr dirty="0" spc="-40"/>
              <a:t>SNE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181253" y="6592823"/>
            <a:ext cx="1885314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Cyrille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Rossant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204"/>
              <a:t> </a:t>
            </a:r>
            <a:r>
              <a:rPr dirty="0"/>
              <a:t>1</a:t>
            </a:r>
            <a:r>
              <a:rPr dirty="0" baseline="25462" sz="3600"/>
              <a:t>st</a:t>
            </a:r>
            <a:r>
              <a:rPr dirty="0" baseline="25462" sz="3600" spc="22"/>
              <a:t> </a:t>
            </a:r>
            <a:r>
              <a:rPr dirty="0" sz="3600" spc="-70"/>
              <a:t>two</a:t>
            </a:r>
            <a:r>
              <a:rPr dirty="0" sz="3600" spc="-204"/>
              <a:t> </a:t>
            </a:r>
            <a:r>
              <a:rPr dirty="0" sz="3600" spc="-25"/>
              <a:t>PCs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34439"/>
            <a:ext cx="8229600" cy="49377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1121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160"/>
              <a:t> </a:t>
            </a:r>
            <a:r>
              <a:rPr dirty="0" spc="-114"/>
              <a:t>t-</a:t>
            </a:r>
            <a:r>
              <a:rPr dirty="0" spc="-40"/>
              <a:t>SNE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34439"/>
            <a:ext cx="822960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502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180"/>
              <a:t> </a:t>
            </a:r>
            <a:r>
              <a:rPr dirty="0" spc="-65"/>
              <a:t>3D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354118"/>
            <a:ext cx="4569082" cy="245588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000" y="3944918"/>
            <a:ext cx="4542138" cy="24558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4108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Potential</a:t>
            </a:r>
            <a:r>
              <a:rPr dirty="0" spc="-180"/>
              <a:t> </a:t>
            </a:r>
            <a:r>
              <a:rPr dirty="0" spc="-90"/>
              <a:t>issues</a:t>
            </a:r>
            <a:r>
              <a:rPr dirty="0" spc="-180"/>
              <a:t> </a:t>
            </a:r>
            <a:r>
              <a:rPr dirty="0" spc="-85"/>
              <a:t>with</a:t>
            </a:r>
            <a:r>
              <a:rPr dirty="0" spc="-180"/>
              <a:t> </a:t>
            </a:r>
            <a:r>
              <a:rPr dirty="0" spc="-114"/>
              <a:t>t-</a:t>
            </a:r>
            <a:r>
              <a:rPr dirty="0" spc="-70"/>
              <a:t>SNE?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-95"/>
              <a:t>UMAP</a:t>
            </a:r>
            <a:r>
              <a:rPr dirty="0" sz="3200" spc="-180"/>
              <a:t> </a:t>
            </a:r>
            <a:r>
              <a:rPr dirty="0" sz="2400" spc="-105"/>
              <a:t>(Uniform</a:t>
            </a:r>
            <a:r>
              <a:rPr dirty="0" sz="2400" spc="-150"/>
              <a:t> </a:t>
            </a:r>
            <a:r>
              <a:rPr dirty="0" sz="2400" spc="-105"/>
              <a:t>Manifold</a:t>
            </a:r>
            <a:r>
              <a:rPr dirty="0" sz="2400" spc="-295"/>
              <a:t> </a:t>
            </a:r>
            <a:r>
              <a:rPr dirty="0" sz="2400" spc="-110"/>
              <a:t>Approximation</a:t>
            </a:r>
            <a:r>
              <a:rPr dirty="0" sz="2400" spc="-150"/>
              <a:t> </a:t>
            </a:r>
            <a:r>
              <a:rPr dirty="0" sz="2400" spc="-90"/>
              <a:t>and</a:t>
            </a:r>
            <a:r>
              <a:rPr dirty="0" sz="2400" spc="-150"/>
              <a:t> </a:t>
            </a:r>
            <a:r>
              <a:rPr dirty="0" sz="2400" spc="-55"/>
              <a:t>Projection)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4023359" y="2926079"/>
            <a:ext cx="3066415" cy="582295"/>
            <a:chOff x="4023359" y="2926079"/>
            <a:chExt cx="3066415" cy="5822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3359" y="2926079"/>
              <a:ext cx="1008888" cy="5821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0391" y="2926079"/>
              <a:ext cx="448056" cy="5821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6591" y="2926079"/>
              <a:ext cx="2353056" cy="58216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35940" y="1465580"/>
            <a:ext cx="7691755" cy="436626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Same</a:t>
            </a:r>
            <a:r>
              <a:rPr dirty="0" sz="2400" spc="-10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objective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preserve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pairwise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distances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Added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constraint: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make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scale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Different</a:t>
            </a:r>
            <a:r>
              <a:rPr dirty="0" sz="24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approach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probability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topology!</a:t>
            </a:r>
            <a:endParaRPr sz="240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(use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mathematical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magic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find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locally-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connected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manifold)</a:t>
            </a:r>
            <a:endParaRPr sz="18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15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Key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differences:</a:t>
            </a:r>
            <a:endParaRPr sz="2400">
              <a:latin typeface="Arial"/>
              <a:cs typeface="Arial"/>
            </a:endParaRPr>
          </a:p>
          <a:p>
            <a:pPr lvl="1" marL="469900" marR="5080" indent="-182880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  <a:tab pos="684784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doesn’t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need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normalized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first,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because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we’re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working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probability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distribution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(which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already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scaled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[0,1])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50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Initial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assignment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isn’t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random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</a:t>
            </a:r>
            <a:r>
              <a:rPr dirty="0" sz="2000">
                <a:solidFill>
                  <a:srgbClr val="003470"/>
                </a:solidFill>
                <a:latin typeface="Wingdings"/>
                <a:cs typeface="Wingdings"/>
              </a:rPr>
              <a:t></a:t>
            </a:r>
            <a:r>
              <a:rPr dirty="0" sz="2000" spc="5">
                <a:solidFill>
                  <a:srgbClr val="003470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more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stable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across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runs)</a:t>
            </a:r>
            <a:endParaRPr sz="2000">
              <a:latin typeface="Arial"/>
              <a:cs typeface="Arial"/>
            </a:endParaRPr>
          </a:p>
          <a:p>
            <a:pPr lvl="1" marL="469900" marR="220345" indent="-182880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control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balance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between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local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global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structure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preservation</a:t>
            </a:r>
            <a:r>
              <a:rPr dirty="0" sz="20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by</a:t>
            </a:r>
            <a:r>
              <a:rPr dirty="0" sz="20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manipulating</a:t>
            </a:r>
            <a:r>
              <a:rPr dirty="0" sz="20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hyperparameters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(such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as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many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neighbors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considered,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etc.)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204"/>
              <a:t> </a:t>
            </a:r>
            <a:r>
              <a:rPr dirty="0"/>
              <a:t>1</a:t>
            </a:r>
            <a:r>
              <a:rPr dirty="0" baseline="25462" sz="3600"/>
              <a:t>st</a:t>
            </a:r>
            <a:r>
              <a:rPr dirty="0" baseline="25462" sz="3600" spc="22"/>
              <a:t> </a:t>
            </a:r>
            <a:r>
              <a:rPr dirty="0" sz="3600" spc="-70"/>
              <a:t>two</a:t>
            </a:r>
            <a:r>
              <a:rPr dirty="0" sz="3600" spc="-204"/>
              <a:t> </a:t>
            </a:r>
            <a:r>
              <a:rPr dirty="0" sz="3600" spc="-25"/>
              <a:t>PCs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34439"/>
            <a:ext cx="8229600" cy="49377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1121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160"/>
              <a:t> </a:t>
            </a:r>
            <a:r>
              <a:rPr dirty="0" spc="-114"/>
              <a:t>t-</a:t>
            </a:r>
            <a:r>
              <a:rPr dirty="0" spc="-40"/>
              <a:t>SNE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34439"/>
            <a:ext cx="822960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2143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180"/>
              <a:t> </a:t>
            </a:r>
            <a:r>
              <a:rPr dirty="0" spc="-85"/>
              <a:t>UMAP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234439"/>
            <a:ext cx="822960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006"/>
            <a:ext cx="9144000" cy="659199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502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Example:</a:t>
            </a:r>
            <a:r>
              <a:rPr dirty="0" spc="-180"/>
              <a:t> </a:t>
            </a:r>
            <a:r>
              <a:rPr dirty="0" spc="-65"/>
              <a:t>3D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54118"/>
            <a:ext cx="4547862" cy="245588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705105" y="6592823"/>
            <a:ext cx="33629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Example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Sivakar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Sivarajs,</a:t>
            </a:r>
            <a:r>
              <a:rPr dirty="0" sz="1100" spc="-30">
                <a:solidFill>
                  <a:srgbClr val="292934"/>
                </a:solidFill>
                <a:latin typeface="Arial"/>
                <a:cs typeface="Arial"/>
              </a:rPr>
              <a:t> Towards </a:t>
            </a:r>
            <a:r>
              <a:rPr dirty="0" sz="1100" spc="-25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1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92934"/>
                </a:solidFill>
                <a:latin typeface="Arial"/>
                <a:cs typeface="Arial"/>
              </a:rPr>
              <a:t>Science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7969" y="1341578"/>
            <a:ext cx="4516031" cy="245588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16081" y="4032504"/>
            <a:ext cx="4351418" cy="237968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pc="-500"/>
              <a:t>T</a:t>
            </a:r>
            <a:r>
              <a:rPr dirty="0" spc="-105"/>
              <a:t>a</a:t>
            </a:r>
            <a:r>
              <a:rPr dirty="0" spc="-100"/>
              <a:t>k</a:t>
            </a:r>
            <a:r>
              <a:rPr dirty="0" spc="-105"/>
              <a:t>eawa</a:t>
            </a:r>
            <a:r>
              <a:rPr dirty="0" spc="-100"/>
              <a:t>y</a:t>
            </a:r>
            <a:r>
              <a:rPr dirty="0"/>
              <a:t>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8031480" cy="307594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There’s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no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“one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right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answer”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Each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technique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has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benefits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drawbacks:</a:t>
            </a:r>
            <a:endParaRPr sz="2400">
              <a:latin typeface="Arial"/>
              <a:cs typeface="Arial"/>
            </a:endParaRPr>
          </a:p>
          <a:p>
            <a:pPr lvl="1" marL="469900" marR="347980" indent="-182880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MDA</a:t>
            </a:r>
            <a:r>
              <a:rPr dirty="0" sz="2000" spc="-1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(or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PCA)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great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eventually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need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able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relate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result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back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original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dimensions</a:t>
            </a:r>
            <a:endParaRPr sz="2000">
              <a:latin typeface="Arial"/>
              <a:cs typeface="Arial"/>
            </a:endParaRPr>
          </a:p>
          <a:p>
            <a:pPr lvl="1" marL="469900" marR="26670" indent="-182880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t-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SNE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does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great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job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preserving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local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similarity,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but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sometimes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at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expense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global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structure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(and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get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really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slow)</a:t>
            </a:r>
            <a:endParaRPr sz="2000">
              <a:latin typeface="Arial"/>
              <a:cs typeface="Arial"/>
            </a:endParaRPr>
          </a:p>
          <a:p>
            <a:pPr lvl="1" marL="469900" marR="5080" indent="-182880">
              <a:lnSpc>
                <a:spcPct val="100000"/>
              </a:lnSpc>
              <a:spcBef>
                <a:spcPts val="409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UMAP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much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faster,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but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tune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hyperparameters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so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clusters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neither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dense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nor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too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spread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out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133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Coming</a:t>
            </a:r>
            <a:r>
              <a:rPr dirty="0" spc="-204"/>
              <a:t> </a:t>
            </a:r>
            <a:r>
              <a:rPr dirty="0" spc="-25"/>
              <a:t>up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2075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7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pc="-10"/>
              <a:t>Thursday</a:t>
            </a:r>
            <a:r>
              <a:rPr dirty="0" spc="-10" b="0">
                <a:latin typeface="Arial"/>
                <a:cs typeface="Arial"/>
              </a:rPr>
              <a:t>:</a:t>
            </a:r>
          </a:p>
          <a:p>
            <a:pPr lvl="1" marL="468630" indent="-182245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DC5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workshop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Communicating</a:t>
            </a:r>
            <a:r>
              <a:rPr dirty="0" sz="20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Uncertainty</a:t>
            </a:r>
            <a:r>
              <a:rPr dirty="0" sz="20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(async</a:t>
            </a:r>
            <a:r>
              <a:rPr dirty="0" sz="20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lecture)</a:t>
            </a:r>
            <a:endParaRPr sz="20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18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pc="-20"/>
              <a:t>Tuesday</a:t>
            </a:r>
            <a:r>
              <a:rPr dirty="0" spc="-20" b="0">
                <a:latin typeface="Arial"/>
                <a:cs typeface="Arial"/>
              </a:rPr>
              <a:t>:</a:t>
            </a:r>
            <a:r>
              <a:rPr dirty="0" spc="-8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special</a:t>
            </a:r>
            <a:r>
              <a:rPr dirty="0" spc="-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topic</a:t>
            </a:r>
            <a:r>
              <a:rPr dirty="0" spc="-120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TBD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006"/>
            <a:ext cx="9144000" cy="65919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006"/>
            <a:ext cx="9143998" cy="65919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007"/>
            <a:ext cx="9143998" cy="65919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6007"/>
            <a:ext cx="9143997" cy="65919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2024-08-19T20:22:42Z</dcterms:created>
  <dcterms:modified xsi:type="dcterms:W3CDTF">2024-08-19T20:22:42Z</dcterms:modified>
</cp:coreProperties>
</file>